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26"/>
  </p:notesMasterIdLst>
  <p:sldIdLst>
    <p:sldId id="262" r:id="rId2"/>
    <p:sldId id="297" r:id="rId3"/>
    <p:sldId id="332" r:id="rId4"/>
    <p:sldId id="342" r:id="rId5"/>
    <p:sldId id="343" r:id="rId6"/>
    <p:sldId id="340" r:id="rId7"/>
    <p:sldId id="345" r:id="rId8"/>
    <p:sldId id="341" r:id="rId9"/>
    <p:sldId id="346" r:id="rId10"/>
    <p:sldId id="347" r:id="rId11"/>
    <p:sldId id="311" r:id="rId12"/>
    <p:sldId id="344" r:id="rId13"/>
    <p:sldId id="330" r:id="rId14"/>
    <p:sldId id="321" r:id="rId15"/>
    <p:sldId id="331" r:id="rId16"/>
    <p:sldId id="329" r:id="rId17"/>
    <p:sldId id="322" r:id="rId18"/>
    <p:sldId id="348" r:id="rId19"/>
    <p:sldId id="335" r:id="rId20"/>
    <p:sldId id="349" r:id="rId21"/>
    <p:sldId id="337" r:id="rId22"/>
    <p:sldId id="350" r:id="rId23"/>
    <p:sldId id="351" r:id="rId24"/>
    <p:sldId id="352" r:id="rId2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6" autoAdjust="0"/>
    <p:restoredTop sz="92769" autoAdjust="0"/>
  </p:normalViewPr>
  <p:slideViewPr>
    <p:cSldViewPr>
      <p:cViewPr>
        <p:scale>
          <a:sx n="83" d="100"/>
          <a:sy n="83" d="100"/>
        </p:scale>
        <p:origin x="-62" y="1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3427580-88D0-47AC-BAD1-5AED476D6D1B}" type="datetimeFigureOut">
              <a:rPr lang="ja-JP" altLang="en-US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FDE671-DEBB-4B71-9EA6-AA4826D8F7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3530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FDE671-DEBB-4B71-9EA6-AA4826D8F7D6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FDE671-DEBB-4B71-9EA6-AA4826D8F7D6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FDE671-DEBB-4B71-9EA6-AA4826D8F7D6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FDE671-DEBB-4B71-9EA6-AA4826D8F7D6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flipV="1">
            <a:off x="228600" y="4724400"/>
            <a:ext cx="8686800" cy="18288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419600"/>
          </a:xfrm>
          <a:prstGeom prst="round2SameRect">
            <a:avLst>
              <a:gd name="adj1" fmla="val 2821"/>
              <a:gd name="adj2" fmla="val 0"/>
            </a:avLst>
          </a:prstGeom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924800" cy="3886201"/>
          </a:xfrm>
        </p:spPr>
        <p:txBody>
          <a:bodyPr>
            <a:norm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304800" y="4800600"/>
            <a:ext cx="8534400" cy="1600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553200"/>
            <a:ext cx="2133600" cy="287782"/>
          </a:xfrm>
        </p:spPr>
        <p:txBody>
          <a:bodyPr/>
          <a:lstStyle/>
          <a:p>
            <a:pPr>
              <a:defRPr/>
            </a:pPr>
            <a:fld id="{A4476DB8-CAEB-4459-833E-62BED40B25A1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2895600" y="6553200"/>
            <a:ext cx="3429000" cy="287782"/>
          </a:xfrm>
        </p:spPr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>
          <a:xfrm>
            <a:off x="6858000" y="6553200"/>
            <a:ext cx="2057400" cy="287782"/>
          </a:xfrm>
        </p:spPr>
        <p:txBody>
          <a:bodyPr/>
          <a:lstStyle/>
          <a:p>
            <a:pPr>
              <a:defRPr/>
            </a:pPr>
            <a:fld id="{49538BBA-7906-4BB4-9CF3-4872CF4A203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5E347E-742D-4868-A0C5-EA6A511EF58E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8D665-7702-4D3D-9DEA-394DCB42F43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400800" cy="60499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5E347E-742D-4868-A0C5-EA6A511EF58E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8D665-7702-4D3D-9DEA-394DCB42F43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7" name="Round Same Side Corner Rectangle 6"/>
          <p:cNvSpPr/>
          <p:nvPr/>
        </p:nvSpPr>
        <p:spPr>
          <a:xfrm rot="5400000">
            <a:off x="4862513" y="2300287"/>
            <a:ext cx="6096000" cy="1952625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 orient="vert"/>
          </p:nvPr>
        </p:nvSpPr>
        <p:spPr>
          <a:xfrm>
            <a:off x="7029450" y="274638"/>
            <a:ext cx="1752600" cy="5973762"/>
          </a:xfrm>
        </p:spPr>
        <p:txBody>
          <a:bodyPr vert="eaVer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6516AC-0C5E-46B9-9EC5-8A20894C5020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228600"/>
            <a:ext cx="8686800" cy="4953000"/>
          </a:xfrm>
          <a:prstGeom prst="round2SameRect">
            <a:avLst>
              <a:gd name="adj1" fmla="val 2821"/>
              <a:gd name="adj2" fmla="val 0"/>
            </a:avLst>
          </a:prstGeom>
          <a:solidFill>
            <a:schemeClr val="tx2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flipV="1">
            <a:off x="228600" y="5257800"/>
            <a:ext cx="8686800" cy="1295400"/>
          </a:xfrm>
          <a:prstGeom prst="round2SameRect">
            <a:avLst>
              <a:gd name="adj1" fmla="val 10784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4191000"/>
          </a:xfrm>
        </p:spPr>
        <p:txBody>
          <a:bodyPr anchor="ctr"/>
          <a:lstStyle>
            <a:lvl1pPr algn="ctr">
              <a:defRPr sz="4800" b="0" cap="none" baseline="0">
                <a:solidFill>
                  <a:schemeClr val="bg2"/>
                </a:solidFill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5410200"/>
            <a:ext cx="7772400" cy="10429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95138-3A08-425F-815E-3075B4EDDAFF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22CA1-B738-446B-B138-1486ABA7CAA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301752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60520" cy="47548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BF8BC8-09BE-4AFA-91F3-74D139CF095F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416D5-7408-46B1-BEE1-EC4A235E0F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301752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301752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4" y="1535112"/>
            <a:ext cx="4160520" cy="827087"/>
          </a:xfrm>
        </p:spPr>
        <p:txBody>
          <a:bodyPr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>
              <a:contourClr>
                <a:schemeClr val="accent2">
                  <a:shade val="75000"/>
                </a:schemeClr>
              </a:contourClr>
            </a:sp3d>
          </a:bodyPr>
          <a:lstStyle>
            <a:lvl1pPr marL="0" indent="0" algn="ctr">
              <a:buNone/>
              <a:defRPr lang="en-US" sz="2400" b="0" dirty="0" smtClean="0">
                <a:ln w="11430"/>
                <a:solidFill>
                  <a:schemeClr val="tx2"/>
                </a:solidFill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4" y="2373312"/>
            <a:ext cx="41605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03CD07-2B96-4A66-BD66-7E8EDDA04CC0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C1EB2-F109-4849-9D27-BF42DE30399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6CAB82-8845-4240-BC89-D47993F8413E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F06AA-688F-473E-87A6-C0EC7EE1B2E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F29FF1-9552-4ED2-A73A-92A5A927D223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F23F7-C8B4-47A1-820D-C2577D57E3E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5E347E-742D-4868-A0C5-EA6A511EF58E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8D665-7702-4D3D-9DEA-394DCB42F43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ame Side Corner Rectangle 7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228600" y="1524000"/>
            <a:ext cx="8686800" cy="49103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26BD3E-E66E-4D12-BFE5-FB9DA9B32173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A303F-C598-4B95-8523-9E346C4A7C8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4876800" y="152400"/>
            <a:ext cx="3581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67288" y="152400"/>
            <a:ext cx="3400425" cy="1295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495800" cy="1143000"/>
          </a:xfrm>
        </p:spPr>
        <p:txBody>
          <a:bodyPr anchor="ctr"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105400" y="228600"/>
            <a:ext cx="3200400" cy="114300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" y="6528816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228600" y="152400"/>
            <a:ext cx="8686800" cy="1295400"/>
          </a:xfrm>
          <a:prstGeom prst="round2SameRect">
            <a:avLst>
              <a:gd name="adj1" fmla="val 4902"/>
              <a:gd name="adj2" fmla="val 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00200"/>
            <a:ext cx="8534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45E347E-742D-4868-A0C5-EA6A511EF58E}" type="datetime1">
              <a:rPr lang="ja-JP" altLang="en-US" smtClean="0"/>
              <a:pPr>
                <a:defRPr/>
              </a:pPr>
              <a:t>2012/1/26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520942"/>
            <a:ext cx="34290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20942"/>
            <a:ext cx="2133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A8D665-7702-4D3D-9DEA-394DCB42F43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6524625"/>
            <a:ext cx="8686800" cy="1588"/>
          </a:xfrm>
          <a:prstGeom prst="line">
            <a:avLst/>
          </a:prstGeom>
          <a:ln w="12700" cap="rnd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rgbClr val="FFFFFF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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2"/>
        </a:buClr>
        <a:buSzPct val="100000"/>
        <a:buFont typeface="Arial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630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73736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194560" indent="-182880" algn="l" defTabSz="914400" rtl="0" eaLnBrk="1" latinLnBrk="0" hangingPunct="1">
        <a:spcBef>
          <a:spcPts val="310"/>
        </a:spcBef>
        <a:buClr>
          <a:schemeClr val="accent2"/>
        </a:buClr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rsessoul.info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多変量解析</a:t>
            </a:r>
            <a:r>
              <a:rPr lang="ja-JP" altLang="en-US" dirty="0" smtClean="0"/>
              <a:t>の意味と役割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を考える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ja-JP" altLang="en-US" dirty="0" smtClean="0"/>
              <a:t>第</a:t>
            </a:r>
            <a:r>
              <a:rPr lang="en-US" altLang="ja-JP" dirty="0" smtClean="0"/>
              <a:t>37</a:t>
            </a:r>
            <a:r>
              <a:rPr lang="ja-JP" altLang="en-US" dirty="0" smtClean="0"/>
              <a:t>回日本看護研究学会学術集会</a:t>
            </a:r>
            <a:r>
              <a:rPr lang="ja-JP" altLang="en-US" dirty="0"/>
              <a:t>　</a:t>
            </a:r>
            <a:r>
              <a:rPr lang="ja-JP" altLang="en-US" dirty="0" smtClean="0"/>
              <a:t>シンポジウム</a:t>
            </a:r>
            <a:r>
              <a:rPr lang="en-US" altLang="ja-JP" dirty="0" smtClean="0"/>
              <a:t>II</a:t>
            </a:r>
          </a:p>
          <a:p>
            <a:pPr>
              <a:defRPr/>
            </a:pPr>
            <a:r>
              <a:rPr lang="en-US" altLang="ja-JP" dirty="0" smtClean="0"/>
              <a:t>20011/8/8(</a:t>
            </a:r>
            <a:r>
              <a:rPr lang="ja-JP" altLang="en-US" dirty="0" smtClean="0"/>
              <a:t>月</a:t>
            </a:r>
            <a:r>
              <a:rPr lang="en-US" altLang="ja-JP" dirty="0" smtClean="0"/>
              <a:t>)</a:t>
            </a:r>
            <a:r>
              <a:rPr lang="ja-JP" altLang="en-US" dirty="0" smtClean="0"/>
              <a:t>（デブの日）</a:t>
            </a:r>
            <a:r>
              <a:rPr lang="en-US" altLang="ja-JP" dirty="0" smtClean="0"/>
              <a:t>14</a:t>
            </a:r>
            <a:r>
              <a:rPr lang="ja-JP" altLang="en-US" dirty="0" smtClean="0"/>
              <a:t>：</a:t>
            </a:r>
            <a:r>
              <a:rPr lang="en-US" altLang="ja-JP" dirty="0" smtClean="0"/>
              <a:t>40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16:</a:t>
            </a:r>
            <a:r>
              <a:rPr lang="en-US" altLang="ja-JP" dirty="0"/>
              <a:t>4</a:t>
            </a:r>
            <a:r>
              <a:rPr lang="en-US" altLang="ja-JP" dirty="0" smtClean="0"/>
              <a:t>0</a:t>
            </a:r>
          </a:p>
          <a:p>
            <a:pPr>
              <a:defRPr/>
            </a:pPr>
            <a:r>
              <a:rPr lang="ja-JP" altLang="en-US" dirty="0" smtClean="0"/>
              <a:t>中山和弘（聖路加看護大学）</a:t>
            </a:r>
            <a:endParaRPr lang="en-US" altLang="ja-JP" dirty="0" smtClean="0"/>
          </a:p>
        </p:txBody>
      </p:sp>
      <p:sp>
        <p:nvSpPr>
          <p:cNvPr id="9220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中山和弘（聖路加看護大学）</a:t>
            </a:r>
            <a:endParaRPr lang="ja-JP" altLang="en-US" smtClean="0"/>
          </a:p>
        </p:txBody>
      </p:sp>
      <p:sp>
        <p:nvSpPr>
          <p:cNvPr id="9221" name="スライド番号プレースホル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0C835C55-365E-4369-B111-0AE73D9B2EAF}" type="slidenum">
              <a:rPr lang="ja-JP" altLang="en-US" smtClean="0"/>
              <a:pPr/>
              <a:t>1</a:t>
            </a:fld>
            <a:endParaRPr lang="ja-JP" alt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因果の構造を知り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どうすべきか考える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0719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dirty="0" smtClean="0"/>
              <a:t>多変量解析による因果の流れ</a:t>
            </a:r>
          </a:p>
        </p:txBody>
      </p:sp>
      <p:sp>
        <p:nvSpPr>
          <p:cNvPr id="32771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中山和弘（聖路加看護大学）</a:t>
            </a:r>
            <a:endParaRPr lang="ja-JP" altLang="en-US" smtClean="0"/>
          </a:p>
        </p:txBody>
      </p:sp>
      <p:sp>
        <p:nvSpPr>
          <p:cNvPr id="32772" name="スライド番号プレースホルダ 1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0C8EA5D1-9E8E-48D5-BD7F-52064A56C21E}" type="slidenum">
              <a:rPr lang="ja-JP" altLang="en-US" smtClean="0"/>
              <a:pPr/>
              <a:t>11</a:t>
            </a:fld>
            <a:endParaRPr lang="ja-JP" altLang="en-US" smtClean="0"/>
          </a:p>
        </p:txBody>
      </p:sp>
      <p:grpSp>
        <p:nvGrpSpPr>
          <p:cNvPr id="3" name="Group 2"/>
          <p:cNvGrpSpPr>
            <a:grpSpLocks noGrp="1"/>
          </p:cNvGrpSpPr>
          <p:nvPr/>
        </p:nvGrpSpPr>
        <p:grpSpPr bwMode="auto">
          <a:xfrm>
            <a:off x="500063" y="1597025"/>
            <a:ext cx="7769225" cy="4262438"/>
            <a:chOff x="786" y="9038"/>
            <a:chExt cx="3427" cy="1407"/>
          </a:xfrm>
        </p:grpSpPr>
        <p:sp>
          <p:nvSpPr>
            <p:cNvPr id="32782" name="Text Box 3"/>
            <p:cNvSpPr txBox="1">
              <a:spLocks noChangeArrowheads="1"/>
            </p:cNvSpPr>
            <p:nvPr/>
          </p:nvSpPr>
          <p:spPr bwMode="auto">
            <a:xfrm>
              <a:off x="3055" y="9501"/>
              <a:ext cx="1158" cy="513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rgbClr val="00B05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3600" dirty="0">
                  <a:latin typeface="ＭＳ Ｐゴシック" pitchFamily="50" charset="-128"/>
                </a:rPr>
                <a:t>専門的ケア</a:t>
              </a:r>
              <a:endParaRPr lang="ja-JP" altLang="ja-JP" sz="3600" dirty="0">
                <a:latin typeface="ＭＳ Ｐゴシック" pitchFamily="50" charset="-128"/>
              </a:endParaRPr>
            </a:p>
          </p:txBody>
        </p:sp>
        <p:sp>
          <p:nvSpPr>
            <p:cNvPr id="32783" name="Text Box 4"/>
            <p:cNvSpPr txBox="1">
              <a:spLocks noChangeArrowheads="1"/>
            </p:cNvSpPr>
            <p:nvPr/>
          </p:nvSpPr>
          <p:spPr bwMode="auto">
            <a:xfrm>
              <a:off x="786" y="9038"/>
              <a:ext cx="1410" cy="222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rgbClr val="00B05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3200" dirty="0"/>
                <a:t>経験年数</a:t>
              </a:r>
              <a:endParaRPr lang="ja-JP" altLang="ja-JP" sz="3200" dirty="0"/>
            </a:p>
          </p:txBody>
        </p:sp>
        <p:sp>
          <p:nvSpPr>
            <p:cNvPr id="32784" name="Text Box 5"/>
            <p:cNvSpPr txBox="1">
              <a:spLocks noChangeArrowheads="1"/>
            </p:cNvSpPr>
            <p:nvPr/>
          </p:nvSpPr>
          <p:spPr bwMode="auto">
            <a:xfrm>
              <a:off x="1069" y="9596"/>
              <a:ext cx="1261" cy="283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ja-JP" altLang="en-US" sz="3200" dirty="0" smtClean="0"/>
                <a:t>研修</a:t>
              </a:r>
              <a:r>
                <a:rPr lang="ja-JP" altLang="en-US" sz="3200" dirty="0"/>
                <a:t>受講</a:t>
              </a:r>
              <a:endParaRPr lang="ja-JP" sz="3200" dirty="0"/>
            </a:p>
          </p:txBody>
        </p:sp>
        <p:sp>
          <p:nvSpPr>
            <p:cNvPr id="11277" name="Text Box 6"/>
            <p:cNvSpPr txBox="1">
              <a:spLocks noChangeArrowheads="1"/>
            </p:cNvSpPr>
            <p:nvPr/>
          </p:nvSpPr>
          <p:spPr bwMode="auto">
            <a:xfrm>
              <a:off x="795" y="10138"/>
              <a:ext cx="1472" cy="30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ja-JP" altLang="en-US" sz="3200" dirty="0" smtClean="0">
                  <a:latin typeface="+mn-ea"/>
                  <a:ea typeface="+mn-ea"/>
                </a:rPr>
                <a:t>新人（初期）教育</a:t>
              </a:r>
              <a:endParaRPr lang="en-US" altLang="ja-JP" sz="3200" dirty="0">
                <a:latin typeface="+mn-ea"/>
                <a:ea typeface="+mn-ea"/>
              </a:endParaRPr>
            </a:p>
          </p:txBody>
        </p:sp>
        <p:sp>
          <p:nvSpPr>
            <p:cNvPr id="32786" name="Line 8"/>
            <p:cNvSpPr>
              <a:spLocks noChangeShapeType="1"/>
            </p:cNvSpPr>
            <p:nvPr/>
          </p:nvSpPr>
          <p:spPr bwMode="auto">
            <a:xfrm>
              <a:off x="2362" y="9713"/>
              <a:ext cx="661" cy="54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prstDash val="solid"/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32787" name="Line 9"/>
            <p:cNvSpPr>
              <a:spLocks noChangeShapeType="1"/>
            </p:cNvSpPr>
            <p:nvPr/>
          </p:nvSpPr>
          <p:spPr bwMode="auto">
            <a:xfrm flipV="1">
              <a:off x="2299" y="9878"/>
              <a:ext cx="724" cy="402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prstDash val="solid"/>
              <a:round/>
              <a:headEnd/>
              <a:tailEnd type="triangle" w="med" len="med"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857374" y="2285999"/>
            <a:ext cx="313197" cy="1001459"/>
          </a:xfrm>
          <a:prstGeom prst="line">
            <a:avLst/>
          </a:prstGeom>
          <a:noFill/>
          <a:ln w="63500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32777" name="Line 8"/>
          <p:cNvSpPr>
            <a:spLocks noChangeShapeType="1"/>
          </p:cNvSpPr>
          <p:nvPr/>
        </p:nvSpPr>
        <p:spPr bwMode="auto">
          <a:xfrm>
            <a:off x="683569" y="2285999"/>
            <a:ext cx="216024" cy="2643422"/>
          </a:xfrm>
          <a:prstGeom prst="line">
            <a:avLst/>
          </a:prstGeom>
          <a:noFill/>
          <a:ln w="63500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cxnSp>
        <p:nvCxnSpPr>
          <p:cNvPr id="19" name="直線矢印コネクタ 18"/>
          <p:cNvCxnSpPr>
            <a:stCxn id="32783" idx="3"/>
          </p:cNvCxnSpPr>
          <p:nvPr/>
        </p:nvCxnSpPr>
        <p:spPr>
          <a:xfrm>
            <a:off x="3697288" y="1933575"/>
            <a:ext cx="1874837" cy="1495425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1" name="テキスト ボックス 12"/>
          <p:cNvSpPr txBox="1">
            <a:spLocks noChangeArrowheads="1"/>
          </p:cNvSpPr>
          <p:nvPr/>
        </p:nvSpPr>
        <p:spPr bwMode="auto">
          <a:xfrm>
            <a:off x="5000628" y="1571612"/>
            <a:ext cx="32146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latin typeface="Calibri" pitchFamily="34" charset="0"/>
              </a:rPr>
              <a:t>全変数を測定して関連をみる</a:t>
            </a:r>
            <a:endParaRPr lang="ja-JP" altLang="en-US" sz="3600" dirty="0">
              <a:latin typeface="Calibri" pitchFamily="34" charset="0"/>
            </a:endParaRP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 flipV="1">
            <a:off x="2263124" y="4144793"/>
            <a:ext cx="0" cy="784627"/>
          </a:xfrm>
          <a:prstGeom prst="line">
            <a:avLst/>
          </a:prstGeom>
          <a:noFill/>
          <a:ln w="63500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nimBg="1"/>
      <p:bldP spid="32777" grpId="0" animBg="1"/>
      <p:bldP spid="32781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（再掲）相関がある＝分散の重なり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相関</a:t>
            </a:r>
            <a:r>
              <a:rPr lang="ja-JP" altLang="en-US" dirty="0" smtClean="0"/>
              <a:t>がある＝共分散あり</a:t>
            </a:r>
            <a:endParaRPr lang="en-US" altLang="ja-JP" dirty="0" smtClean="0"/>
          </a:p>
          <a:p>
            <a:r>
              <a:rPr lang="ja-JP" altLang="en-US" dirty="0"/>
              <a:t>片方の</a:t>
            </a:r>
            <a:r>
              <a:rPr lang="ja-JP" altLang="en-US" dirty="0" smtClean="0"/>
              <a:t>偏差（平均値との差）が</a:t>
            </a:r>
            <a:r>
              <a:rPr lang="ja-JP" altLang="en-US" dirty="0"/>
              <a:t>大きい</a:t>
            </a:r>
            <a:r>
              <a:rPr lang="ja-JP" altLang="en-US" dirty="0" smtClean="0"/>
              <a:t>時、もう</a:t>
            </a:r>
            <a:r>
              <a:rPr lang="ja-JP" altLang="en-US" dirty="0"/>
              <a:t>一方の偏差も</a:t>
            </a:r>
            <a:r>
              <a:rPr lang="ja-JP" altLang="en-US" dirty="0" smtClean="0"/>
              <a:t>大きい</a:t>
            </a:r>
            <a:endParaRPr kumimoji="1" lang="en-US" altLang="ja-JP" baseline="30000" dirty="0" smtClean="0"/>
          </a:p>
          <a:p>
            <a:r>
              <a:rPr lang="ja-JP" altLang="en-US" dirty="0" smtClean="0"/>
              <a:t>偏差のバラツキが</a:t>
            </a:r>
            <a:r>
              <a:rPr lang="en-US" altLang="ja-JP" dirty="0"/>
              <a:t>2</a:t>
            </a:r>
            <a:r>
              <a:rPr lang="ja-JP" altLang="en-US" dirty="0"/>
              <a:t>変数で連動して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r>
              <a:rPr lang="ja-JP" altLang="en-US" dirty="0"/>
              <a:t>分散（円）に</a:t>
            </a:r>
            <a:r>
              <a:rPr lang="ja-JP" altLang="en-US" dirty="0" smtClean="0"/>
              <a:t>重なり</a:t>
            </a:r>
            <a:r>
              <a:rPr lang="ja-JP" altLang="en-US" dirty="0"/>
              <a:t>　</a:t>
            </a:r>
            <a:r>
              <a:rPr lang="ja-JP" altLang="en-US" dirty="0" smtClean="0"/>
              <a:t>面積＝</a:t>
            </a:r>
            <a:r>
              <a:rPr lang="ja-JP" altLang="en-US" dirty="0" err="1" smtClean="0"/>
              <a:t>ｒ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（各分散は１）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中山和弘（聖路加看護大学）</a:t>
            </a: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2267744" y="4237456"/>
            <a:ext cx="1756989" cy="1756989"/>
          </a:xfrm>
          <a:prstGeom prst="ellipse">
            <a:avLst/>
          </a:prstGeom>
          <a:solidFill>
            <a:srgbClr val="FF0000">
              <a:alpha val="41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 smtClean="0">
                <a:solidFill>
                  <a:schemeClr val="tx1"/>
                </a:solidFill>
                <a:latin typeface="+mn-ea"/>
              </a:rPr>
              <a:t>ケア</a:t>
            </a:r>
            <a:endParaRPr kumimoji="1" lang="ja-JP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1245233" y="4237456"/>
            <a:ext cx="1756989" cy="1756989"/>
          </a:xfrm>
          <a:prstGeom prst="ellipse">
            <a:avLst/>
          </a:prstGeom>
          <a:solidFill>
            <a:srgbClr val="00B050">
              <a:alpha val="28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経験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57422" y="478632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err="1" smtClean="0"/>
              <a:t>ｒ</a:t>
            </a:r>
            <a:r>
              <a:rPr lang="en-US" altLang="ja-JP" sz="3600" baseline="30000" dirty="0" smtClean="0"/>
              <a:t>2</a:t>
            </a:r>
            <a:endParaRPr kumimoji="1" lang="ja-JP" altLang="en-US" sz="3600" baseline="30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96136" y="567127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ｒ＝</a:t>
            </a:r>
            <a:r>
              <a:rPr lang="ja-JP" altLang="en-US" sz="3600" dirty="0"/>
              <a:t>０</a:t>
            </a:r>
            <a:endParaRPr kumimoji="1" lang="ja-JP" altLang="en-US" sz="3600" baseline="30000" dirty="0"/>
          </a:p>
        </p:txBody>
      </p:sp>
      <p:sp>
        <p:nvSpPr>
          <p:cNvPr id="15" name="円/楕円 14"/>
          <p:cNvSpPr/>
          <p:nvPr/>
        </p:nvSpPr>
        <p:spPr>
          <a:xfrm>
            <a:off x="6732240" y="4280407"/>
            <a:ext cx="1756989" cy="1756989"/>
          </a:xfrm>
          <a:prstGeom prst="ellipse">
            <a:avLst/>
          </a:prstGeom>
          <a:solidFill>
            <a:srgbClr val="FF0000">
              <a:alpha val="41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 smtClean="0">
                <a:solidFill>
                  <a:schemeClr val="tx1"/>
                </a:solidFill>
                <a:latin typeface="+mn-ea"/>
              </a:rPr>
              <a:t>ケア</a:t>
            </a:r>
            <a:endParaRPr kumimoji="1" lang="ja-JP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499992" y="4237456"/>
            <a:ext cx="1756989" cy="1756989"/>
          </a:xfrm>
          <a:prstGeom prst="ellipse">
            <a:avLst/>
          </a:prstGeom>
          <a:solidFill>
            <a:srgbClr val="00B050">
              <a:alpha val="28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経験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1027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研究</a:t>
            </a:r>
            <a:r>
              <a:rPr kumimoji="1" lang="ja-JP" altLang="en-US" dirty="0" smtClean="0"/>
              <a:t>は目的変数の分散</a:t>
            </a:r>
            <a:r>
              <a:rPr lang="ja-JP" altLang="en-US" dirty="0"/>
              <a:t>の</a:t>
            </a:r>
            <a:r>
              <a:rPr kumimoji="1" lang="ja-JP" altLang="en-US" dirty="0" smtClean="0"/>
              <a:t>説明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3200" dirty="0" smtClean="0"/>
              <a:t>専門的ケアの実施度にバラツキ</a:t>
            </a:r>
            <a:endParaRPr kumimoji="1" lang="en-US" altLang="ja-JP" sz="3200" dirty="0" smtClean="0"/>
          </a:p>
          <a:p>
            <a:pPr marL="182880" indent="0">
              <a:buNone/>
            </a:pPr>
            <a:r>
              <a:rPr kumimoji="1" lang="ja-JP" altLang="en-US" sz="3200" dirty="0" smtClean="0"/>
              <a:t>　＝分散がある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質保障として問題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なぜ？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何と“共に変動”（＝共分散）</a:t>
            </a:r>
            <a:endParaRPr kumimoji="1" lang="en-US" altLang="ja-JP" sz="3200" dirty="0" smtClean="0"/>
          </a:p>
          <a:p>
            <a:pPr marL="182880" indent="0">
              <a:buNone/>
            </a:pPr>
            <a:r>
              <a:rPr lang="ja-JP" altLang="en-US" sz="3200" dirty="0"/>
              <a:t>　</a:t>
            </a:r>
            <a:r>
              <a:rPr kumimoji="1" lang="ja-JP" altLang="en-US" sz="3200" dirty="0" smtClean="0"/>
              <a:t>しているのかで</a:t>
            </a:r>
            <a:endParaRPr kumimoji="1" lang="en-US" altLang="ja-JP" sz="3200" dirty="0" smtClean="0"/>
          </a:p>
          <a:p>
            <a:pPr marL="182880" indent="0">
              <a:buNone/>
            </a:pPr>
            <a:r>
              <a:rPr lang="ja-JP" altLang="en-US" sz="3200" dirty="0"/>
              <a:t>　</a:t>
            </a:r>
            <a:r>
              <a:rPr lang="ja-JP" altLang="en-US" sz="3200" dirty="0" smtClean="0"/>
              <a:t>説明する</a:t>
            </a:r>
            <a:endParaRPr kumimoji="1" lang="ja-JP" altLang="en-US" sz="32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4730414" y="2204864"/>
            <a:ext cx="2500330" cy="3581554"/>
            <a:chOff x="1857356" y="2643182"/>
            <a:chExt cx="2643206" cy="3786214"/>
          </a:xfrm>
        </p:grpSpPr>
        <p:sp>
          <p:nvSpPr>
            <p:cNvPr id="7" name="円/楕円 6"/>
            <p:cNvSpPr/>
            <p:nvPr/>
          </p:nvSpPr>
          <p:spPr>
            <a:xfrm>
              <a:off x="2000232" y="4572008"/>
              <a:ext cx="1857388" cy="1857388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solidFill>
                    <a:schemeClr val="tx1"/>
                  </a:solidFill>
                </a:rPr>
                <a:t>研修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2643174" y="3571876"/>
              <a:ext cx="1857388" cy="1857388"/>
            </a:xfrm>
            <a:prstGeom prst="ellipse">
              <a:avLst/>
            </a:prstGeom>
            <a:solidFill>
              <a:srgbClr val="FF0000">
                <a:alpha val="41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2400" b="1" dirty="0" smtClean="0">
                  <a:solidFill>
                    <a:schemeClr val="tx1"/>
                  </a:solidFill>
                  <a:latin typeface="+mn-ea"/>
                </a:rPr>
                <a:t>ケア</a:t>
              </a:r>
              <a:endParaRPr kumimoji="1" lang="ja-JP" altLang="en-US" sz="24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1857356" y="2643182"/>
              <a:ext cx="1857388" cy="1857388"/>
            </a:xfrm>
            <a:prstGeom prst="ellipse">
              <a:avLst/>
            </a:prstGeom>
            <a:solidFill>
              <a:srgbClr val="00B050">
                <a:alpha val="28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400" dirty="0">
                  <a:solidFill>
                    <a:schemeClr val="tx1"/>
                  </a:solidFill>
                </a:rPr>
                <a:t>経験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" name="円/楕円 9"/>
          <p:cNvSpPr/>
          <p:nvPr/>
        </p:nvSpPr>
        <p:spPr>
          <a:xfrm>
            <a:off x="6680391" y="2272440"/>
            <a:ext cx="1756989" cy="1756989"/>
          </a:xfrm>
          <a:prstGeom prst="ellipse">
            <a:avLst/>
          </a:prstGeom>
          <a:solidFill>
            <a:schemeClr val="accent2">
              <a:alpha val="28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新人教育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61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5400" dirty="0" smtClean="0"/>
              <a:t>単相関だけの場合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z="3200" dirty="0" smtClean="0"/>
              <a:t>経験年数と研修受講は別物の扱い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結論は経験のほうが大事？両方大事？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ベテランは研修を受けるべき？</a:t>
            </a:r>
            <a:endParaRPr lang="en-US" altLang="ja-JP" sz="3200" dirty="0" smtClean="0"/>
          </a:p>
          <a:p>
            <a:r>
              <a:rPr lang="ja-JP" altLang="en-US" sz="3200" dirty="0"/>
              <a:t>ベテラン</a:t>
            </a:r>
            <a:r>
              <a:rPr lang="ja-JP" altLang="en-US" sz="3200" dirty="0" smtClean="0"/>
              <a:t>ほどすでに研修受けていないか？</a:t>
            </a:r>
            <a:endParaRPr kumimoji="1" lang="en-US" altLang="ja-JP" sz="3200" dirty="0" smtClean="0"/>
          </a:p>
          <a:p>
            <a:pPr marL="182880" indent="0">
              <a:buNone/>
            </a:pPr>
            <a:endParaRPr kumimoji="1" lang="en-US" altLang="ja-JP" dirty="0" smtClean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364088" y="4021710"/>
            <a:ext cx="1756989" cy="1756989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chemeClr val="tx1"/>
                </a:solidFill>
              </a:rPr>
              <a:t>研修 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6593525" y="2056416"/>
            <a:ext cx="1756989" cy="1756989"/>
          </a:xfrm>
          <a:prstGeom prst="ellipse">
            <a:avLst/>
          </a:prstGeom>
          <a:solidFill>
            <a:srgbClr val="FF0000">
              <a:alpha val="41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 smtClean="0">
                <a:solidFill>
                  <a:schemeClr val="tx1"/>
                </a:solidFill>
                <a:latin typeface="+mn-ea"/>
              </a:rPr>
              <a:t>ケア</a:t>
            </a:r>
            <a:endParaRPr kumimoji="1" lang="ja-JP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5715030" y="1988840"/>
            <a:ext cx="1756989" cy="1756989"/>
          </a:xfrm>
          <a:prstGeom prst="ellipse">
            <a:avLst/>
          </a:prstGeom>
          <a:solidFill>
            <a:srgbClr val="00B050">
              <a:alpha val="28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経験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604711" y="4003912"/>
            <a:ext cx="1756989" cy="1756989"/>
          </a:xfrm>
          <a:prstGeom prst="ellipse">
            <a:avLst/>
          </a:prstGeom>
          <a:solidFill>
            <a:srgbClr val="FF0000">
              <a:alpha val="41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400" b="1" dirty="0" smtClean="0">
                <a:solidFill>
                  <a:schemeClr val="tx1"/>
                </a:solidFill>
                <a:latin typeface="+mn-ea"/>
              </a:rPr>
              <a:t>ケア</a:t>
            </a:r>
            <a:endParaRPr kumimoji="1" lang="ja-JP" altLang="en-US" sz="2400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800" dirty="0" smtClean="0"/>
              <a:t>多変量解析でも結果が同じとき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/>
              <a:t>経験年数と研修受講に関連</a:t>
            </a:r>
            <a:r>
              <a:rPr lang="ja-JP" altLang="en-US" dirty="0" smtClean="0"/>
              <a:t>なし＝</a:t>
            </a:r>
            <a:r>
              <a:rPr kumimoji="1" lang="ja-JP" altLang="en-US" dirty="0" smtClean="0"/>
              <a:t>説明変数間に相関なし</a:t>
            </a:r>
            <a:endParaRPr lang="en-US" altLang="ja-JP" dirty="0"/>
          </a:p>
          <a:p>
            <a:r>
              <a:rPr kumimoji="1" lang="ja-JP" altLang="en-US" dirty="0" smtClean="0"/>
              <a:t>単</a:t>
            </a:r>
            <a:r>
              <a:rPr kumimoji="1" lang="ja-JP" altLang="en-US" dirty="0"/>
              <a:t>相関</a:t>
            </a:r>
            <a:r>
              <a:rPr kumimoji="1" lang="ja-JP" altLang="en-US" dirty="0" smtClean="0"/>
              <a:t>と同じ結果になる</a:t>
            </a:r>
            <a:endParaRPr kumimoji="1" lang="en-US" altLang="ja-JP" dirty="0" smtClean="0"/>
          </a:p>
          <a:p>
            <a:r>
              <a:rPr lang="ja-JP" altLang="en-US" dirty="0"/>
              <a:t>結論</a:t>
            </a:r>
            <a:r>
              <a:rPr lang="ja-JP" altLang="en-US" dirty="0" smtClean="0"/>
              <a:t>は</a:t>
            </a:r>
            <a:r>
              <a:rPr lang="ja-JP" altLang="en-US" dirty="0"/>
              <a:t>同じ</a:t>
            </a:r>
            <a:r>
              <a:rPr lang="ja-JP" altLang="en-US" dirty="0" smtClean="0"/>
              <a:t>？</a:t>
            </a:r>
            <a:endParaRPr lang="en-US" altLang="ja-JP" dirty="0"/>
          </a:p>
          <a:p>
            <a:r>
              <a:rPr lang="ja-JP" altLang="en-US" dirty="0"/>
              <a:t>ベテランは研修を受けるべき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r>
              <a:rPr lang="ja-JP" altLang="en-US" dirty="0" smtClean="0"/>
              <a:t>研修</a:t>
            </a:r>
            <a:r>
              <a:rPr lang="ja-JP" altLang="en-US" dirty="0"/>
              <a:t>の役割と評価は？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416D5-7408-46B1-BEE1-EC4A235E0F3C}" type="slidenum">
              <a:rPr lang="ja-JP" altLang="en-US" smtClean="0"/>
              <a:pPr>
                <a:defRPr/>
              </a:pPr>
              <a:t>15</a:t>
            </a:fld>
            <a:endParaRPr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5480480" y="2076499"/>
            <a:ext cx="2580344" cy="3613546"/>
            <a:chOff x="1772770" y="2700132"/>
            <a:chExt cx="2727791" cy="3820034"/>
          </a:xfrm>
        </p:grpSpPr>
        <p:sp>
          <p:nvSpPr>
            <p:cNvPr id="8" name="円/楕円 7"/>
            <p:cNvSpPr/>
            <p:nvPr/>
          </p:nvSpPr>
          <p:spPr>
            <a:xfrm>
              <a:off x="1772770" y="4662778"/>
              <a:ext cx="1857388" cy="1857388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 smtClean="0">
                  <a:solidFill>
                    <a:schemeClr val="tx1"/>
                  </a:solidFill>
                </a:rPr>
                <a:t>研修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2643173" y="3568238"/>
              <a:ext cx="1857388" cy="1857388"/>
            </a:xfrm>
            <a:prstGeom prst="ellipse">
              <a:avLst/>
            </a:prstGeom>
            <a:solidFill>
              <a:srgbClr val="FF0000">
                <a:alpha val="41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kumimoji="1" lang="ja-JP" altLang="en-US" sz="2400" b="1" dirty="0" smtClean="0">
                  <a:solidFill>
                    <a:schemeClr val="tx1"/>
                  </a:solidFill>
                  <a:latin typeface="+mn-ea"/>
                </a:rPr>
                <a:t>ケア</a:t>
              </a:r>
              <a:endParaRPr kumimoji="1" lang="ja-JP" altLang="en-US" sz="24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106463" y="2700132"/>
              <a:ext cx="1857388" cy="1857388"/>
            </a:xfrm>
            <a:prstGeom prst="ellipse">
              <a:avLst/>
            </a:prstGeom>
            <a:solidFill>
              <a:srgbClr val="00B050">
                <a:alpha val="28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400" dirty="0">
                  <a:solidFill>
                    <a:schemeClr val="tx1"/>
                  </a:solidFill>
                </a:rPr>
                <a:t>経験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1965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多変量解析で結果が異なる場合</a:t>
            </a:r>
            <a:endParaRPr kumimoji="1" lang="ja-JP" altLang="en-US" sz="4800" dirty="0"/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大抵は</a:t>
            </a:r>
            <a:r>
              <a:rPr kumimoji="1" lang="ja-JP" altLang="en-US" dirty="0" smtClean="0"/>
              <a:t>説明変数間に相関がある</a:t>
            </a:r>
            <a:endParaRPr kumimoji="1" lang="en-US" altLang="ja-JP" dirty="0" smtClean="0"/>
          </a:p>
          <a:p>
            <a:r>
              <a:rPr lang="ja-JP" altLang="en-US" dirty="0" smtClean="0"/>
              <a:t>経験年数があるほど研修を受けている</a:t>
            </a:r>
            <a:endParaRPr lang="en-US" altLang="ja-JP" dirty="0" smtClean="0"/>
          </a:p>
          <a:p>
            <a:r>
              <a:rPr kumimoji="1" lang="ja-JP" altLang="en-US" dirty="0" smtClean="0"/>
              <a:t>多変量</a:t>
            </a:r>
            <a:r>
              <a:rPr kumimoji="1" lang="ja-JP" altLang="en-US" dirty="0"/>
              <a:t>解析</a:t>
            </a:r>
            <a:r>
              <a:rPr kumimoji="1" lang="ja-JP" altLang="en-US" dirty="0" smtClean="0"/>
              <a:t>でも両方とも関連があれば、それぞれ「</a:t>
            </a:r>
            <a:r>
              <a:rPr lang="ja-JP" altLang="en-US" dirty="0" smtClean="0"/>
              <a:t>独自」の重なり</a:t>
            </a:r>
            <a:endParaRPr lang="en-US" altLang="ja-JP" dirty="0" smtClean="0"/>
          </a:p>
          <a:p>
            <a:r>
              <a:rPr kumimoji="1" lang="ja-JP" altLang="en-US" dirty="0" smtClean="0"/>
              <a:t>両方備えての影響も</a:t>
            </a:r>
            <a:endParaRPr kumimoji="1" lang="en-US" altLang="ja-JP" dirty="0" smtClean="0"/>
          </a:p>
          <a:p>
            <a:r>
              <a:rPr lang="ja-JP" altLang="en-US" dirty="0"/>
              <a:t>ベテランは研修を受けるべき</a:t>
            </a:r>
            <a:r>
              <a:rPr lang="ja-JP" altLang="en-US" dirty="0" smtClean="0"/>
              <a:t>？</a:t>
            </a:r>
            <a:endParaRPr lang="en-US" altLang="ja-JP" dirty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16</a:t>
            </a:fld>
            <a:endParaRPr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4979282" y="2942761"/>
            <a:ext cx="2849905" cy="2243228"/>
            <a:chOff x="4979282" y="2942761"/>
            <a:chExt cx="2849905" cy="2243228"/>
          </a:xfrm>
        </p:grpSpPr>
        <p:sp>
          <p:nvSpPr>
            <p:cNvPr id="7" name="円/楕円 6"/>
            <p:cNvSpPr/>
            <p:nvPr/>
          </p:nvSpPr>
          <p:spPr>
            <a:xfrm>
              <a:off x="5312690" y="3429000"/>
              <a:ext cx="1756989" cy="1756989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solidFill>
                    <a:schemeClr val="tx1"/>
                  </a:solidFill>
                </a:rPr>
                <a:t>研修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6072198" y="2942761"/>
              <a:ext cx="1756989" cy="1756989"/>
            </a:xfrm>
            <a:prstGeom prst="ellipse">
              <a:avLst/>
            </a:prstGeom>
            <a:solidFill>
              <a:srgbClr val="FF0000">
                <a:alpha val="41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2400" b="1" dirty="0">
                  <a:solidFill>
                    <a:schemeClr val="tx1"/>
                  </a:solidFill>
                  <a:latin typeface="+mn-ea"/>
                </a:rPr>
                <a:t>ケア</a:t>
              </a:r>
              <a:endParaRPr kumimoji="1" lang="ja-JP" altLang="en-US" sz="24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4979282" y="2986873"/>
              <a:ext cx="1756989" cy="1756989"/>
            </a:xfrm>
            <a:prstGeom prst="ellipse">
              <a:avLst/>
            </a:prstGeom>
            <a:solidFill>
              <a:srgbClr val="00B050">
                <a:alpha val="28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400" dirty="0">
                  <a:solidFill>
                    <a:schemeClr val="tx1"/>
                  </a:solidFill>
                </a:rPr>
                <a:t>経験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右矢印 11"/>
          <p:cNvSpPr/>
          <p:nvPr/>
        </p:nvSpPr>
        <p:spPr>
          <a:xfrm rot="1183058">
            <a:off x="5258262" y="2897928"/>
            <a:ext cx="1199028" cy="452279"/>
          </a:xfrm>
          <a:prstGeom prst="rightArrow">
            <a:avLst>
              <a:gd name="adj1" fmla="val 50000"/>
              <a:gd name="adj2" fmla="val 15750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 rot="16200000">
            <a:off x="6311860" y="4755751"/>
            <a:ext cx="1199028" cy="452279"/>
          </a:xfrm>
          <a:prstGeom prst="rightArrow">
            <a:avLst>
              <a:gd name="adj1" fmla="val 50000"/>
              <a:gd name="adj2" fmla="val 15750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939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説明変数</a:t>
            </a:r>
            <a:r>
              <a:rPr lang="ja-JP" altLang="en-US" dirty="0" smtClean="0"/>
              <a:t>の直接、間接の関連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研修受講は、専門的ケアと「独自」の重なり</a:t>
            </a:r>
            <a:endParaRPr lang="en-US" altLang="ja-JP" dirty="0" smtClean="0"/>
          </a:p>
          <a:p>
            <a:r>
              <a:rPr lang="ja-JP" altLang="en-US" dirty="0" smtClean="0"/>
              <a:t>経験年数</a:t>
            </a:r>
            <a:r>
              <a:rPr kumimoji="1" lang="ja-JP" altLang="en-US" dirty="0" smtClean="0"/>
              <a:t>は、「独自」</a:t>
            </a:r>
            <a:r>
              <a:rPr lang="ja-JP" altLang="en-US" dirty="0" smtClean="0"/>
              <a:t>の</a:t>
            </a:r>
            <a:r>
              <a:rPr lang="ja-JP" altLang="en-US" dirty="0"/>
              <a:t>重なり</a:t>
            </a:r>
            <a:r>
              <a:rPr kumimoji="1" lang="ja-JP" altLang="en-US" dirty="0" smtClean="0"/>
              <a:t>をも</a:t>
            </a:r>
            <a:r>
              <a:rPr lang="ja-JP" altLang="en-US" dirty="0" smtClean="0"/>
              <a:t>たない</a:t>
            </a:r>
            <a:endParaRPr lang="en-US" altLang="ja-JP" dirty="0" smtClean="0"/>
          </a:p>
          <a:p>
            <a:r>
              <a:rPr lang="ja-JP" altLang="en-US" dirty="0" smtClean="0"/>
              <a:t>研修（媒介変数）を介して「間接的」に関連している</a:t>
            </a:r>
            <a:endParaRPr lang="en-US" altLang="ja-JP" dirty="0" smtClean="0"/>
          </a:p>
          <a:p>
            <a:r>
              <a:rPr lang="ja-JP" altLang="en-US" dirty="0" smtClean="0"/>
              <a:t>経験年数→研修受講→専門的ケア</a:t>
            </a:r>
            <a:endParaRPr lang="en-US" altLang="ja-JP" dirty="0" smtClean="0"/>
          </a:p>
          <a:p>
            <a:r>
              <a:rPr kumimoji="1" lang="ja-JP" altLang="en-US" dirty="0"/>
              <a:t>研修</a:t>
            </a:r>
            <a:r>
              <a:rPr kumimoji="1" lang="ja-JP" altLang="en-US" dirty="0" smtClean="0"/>
              <a:t>を受ければよい→経験で学ぶものを取り込んだすぐれた研修</a:t>
            </a:r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17</a:t>
            </a:fld>
            <a:endParaRPr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5292080" y="3430139"/>
            <a:ext cx="2971435" cy="2042741"/>
            <a:chOff x="3000364" y="3214686"/>
            <a:chExt cx="2971435" cy="2042741"/>
          </a:xfrm>
        </p:grpSpPr>
        <p:sp>
          <p:nvSpPr>
            <p:cNvPr id="16" name="円/楕円 15"/>
            <p:cNvSpPr/>
            <p:nvPr/>
          </p:nvSpPr>
          <p:spPr>
            <a:xfrm>
              <a:off x="3571868" y="3500438"/>
              <a:ext cx="1756988" cy="1756989"/>
            </a:xfrm>
            <a:prstGeom prst="ellipse">
              <a:avLst/>
            </a:prstGeom>
            <a:solidFill>
              <a:srgbClr val="00B0F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研修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4214810" y="3286124"/>
              <a:ext cx="1756989" cy="1756989"/>
            </a:xfrm>
            <a:prstGeom prst="ellipse">
              <a:avLst/>
            </a:prstGeom>
            <a:solidFill>
              <a:srgbClr val="FF0000">
                <a:alpha val="41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2400" b="1" dirty="0">
                  <a:solidFill>
                    <a:schemeClr val="tx1"/>
                  </a:solidFill>
                  <a:latin typeface="+mn-ea"/>
                </a:rPr>
                <a:t>ケア</a:t>
              </a:r>
              <a:endParaRPr kumimoji="1" lang="ja-JP" altLang="en-US" sz="24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3000364" y="3214686"/>
              <a:ext cx="1756988" cy="1756989"/>
            </a:xfrm>
            <a:prstGeom prst="ellipse">
              <a:avLst/>
            </a:prstGeom>
            <a:solidFill>
              <a:srgbClr val="00B050">
                <a:alpha val="28000"/>
              </a:srgb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400" dirty="0">
                  <a:solidFill>
                    <a:schemeClr val="tx1"/>
                  </a:solidFill>
                </a:rPr>
                <a:t>経験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右矢印 17"/>
          <p:cNvSpPr/>
          <p:nvPr/>
        </p:nvSpPr>
        <p:spPr>
          <a:xfrm rot="4769866">
            <a:off x="6608369" y="3523242"/>
            <a:ext cx="1199028" cy="452279"/>
          </a:xfrm>
          <a:prstGeom prst="rightArrow">
            <a:avLst>
              <a:gd name="adj1" fmla="val 50000"/>
              <a:gd name="adj2" fmla="val 157506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因果の構造における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変数の種類</a:t>
            </a:r>
            <a:endParaRPr kumimoji="1"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7416D5-7408-46B1-BEE1-EC4A235E0F3C}" type="slidenum">
              <a:rPr lang="ja-JP" altLang="en-US" smtClean="0"/>
              <a:pPr>
                <a:defRPr/>
              </a:pPr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186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 smtClean="0"/>
              <a:t>媒介変数（</a:t>
            </a:r>
            <a:r>
              <a:rPr lang="en-US" altLang="ja-JP" sz="4800" dirty="0" smtClean="0"/>
              <a:t>Mediator</a:t>
            </a:r>
            <a:r>
              <a:rPr lang="ja-JP" altLang="en-US" sz="4800" dirty="0" smtClean="0"/>
              <a:t>）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経験年数は直接効果を持たず、間接効果を持つ</a:t>
            </a:r>
            <a:endParaRPr kumimoji="1" lang="ja-JP" altLang="en-US" dirty="0"/>
          </a:p>
        </p:txBody>
      </p:sp>
      <p:sp>
        <p:nvSpPr>
          <p:cNvPr id="33795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中山和弘（聖路加看護大学）</a:t>
            </a:r>
            <a:endParaRPr lang="ja-JP" altLang="en-US" smtClean="0"/>
          </a:p>
        </p:txBody>
      </p:sp>
      <p:sp>
        <p:nvSpPr>
          <p:cNvPr id="33796" name="スライド番号プレースホルダ 1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024543B1-5F9E-4BF0-B8D9-2B4D984FF754}" type="slidenum">
              <a:rPr lang="ja-JP" altLang="en-US" smtClean="0"/>
              <a:pPr/>
              <a:t>19</a:t>
            </a:fld>
            <a:endParaRPr lang="ja-JP" altLang="en-US" smtClean="0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5644029" y="2972395"/>
            <a:ext cx="2625259" cy="1554109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600" dirty="0">
                <a:latin typeface="ＭＳ Ｐゴシック" pitchFamily="50" charset="-128"/>
              </a:rPr>
              <a:t>専門的ケア</a:t>
            </a:r>
            <a:endParaRPr lang="ja-JP" altLang="ja-JP" sz="3600" dirty="0">
              <a:latin typeface="ＭＳ Ｐゴシック" pitchFamily="50" charset="-128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811176" y="3066178"/>
            <a:ext cx="3196559" cy="672538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200" dirty="0"/>
              <a:t>経験年数</a:t>
            </a:r>
            <a:endParaRPr lang="ja-JP" altLang="ja-JP" sz="3200" dirty="0"/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116986" y="5013176"/>
            <a:ext cx="2858766" cy="857335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200" dirty="0" smtClean="0"/>
              <a:t>研修</a:t>
            </a:r>
            <a:r>
              <a:rPr lang="ja-JP" altLang="en-US" sz="3200" dirty="0"/>
              <a:t>受講</a:t>
            </a:r>
            <a:endParaRPr lang="ja-JP" sz="3200" dirty="0"/>
          </a:p>
        </p:txBody>
      </p:sp>
      <p:sp>
        <p:nvSpPr>
          <p:cNvPr id="37" name="Line 8"/>
          <p:cNvSpPr>
            <a:spLocks noChangeShapeType="1"/>
          </p:cNvSpPr>
          <p:nvPr/>
        </p:nvSpPr>
        <p:spPr bwMode="auto">
          <a:xfrm flipV="1">
            <a:off x="4007736" y="4077072"/>
            <a:ext cx="1636293" cy="1020576"/>
          </a:xfrm>
          <a:prstGeom prst="line">
            <a:avLst/>
          </a:prstGeom>
          <a:noFill/>
          <a:ln w="63500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39" name="Line 8"/>
          <p:cNvSpPr>
            <a:spLocks noChangeShapeType="1"/>
          </p:cNvSpPr>
          <p:nvPr/>
        </p:nvSpPr>
        <p:spPr bwMode="auto">
          <a:xfrm>
            <a:off x="4007735" y="3402447"/>
            <a:ext cx="1636293" cy="26553"/>
          </a:xfrm>
          <a:prstGeom prst="line">
            <a:avLst/>
          </a:prstGeom>
          <a:noFill/>
          <a:ln w="635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40" name="Line 8"/>
          <p:cNvSpPr>
            <a:spLocks noChangeShapeType="1"/>
          </p:cNvSpPr>
          <p:nvPr/>
        </p:nvSpPr>
        <p:spPr bwMode="auto">
          <a:xfrm>
            <a:off x="2300010" y="3738716"/>
            <a:ext cx="168897" cy="1272236"/>
          </a:xfrm>
          <a:prstGeom prst="line">
            <a:avLst/>
          </a:prstGeom>
          <a:noFill/>
          <a:ln w="63500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42" name="テキスト ボックス 12"/>
          <p:cNvSpPr txBox="1">
            <a:spLocks noChangeArrowheads="1"/>
          </p:cNvSpPr>
          <p:nvPr/>
        </p:nvSpPr>
        <p:spPr bwMode="auto">
          <a:xfrm>
            <a:off x="3779912" y="2346400"/>
            <a:ext cx="22322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srgbClr val="0070C0"/>
                </a:solidFill>
                <a:latin typeface="Calibri" pitchFamily="34" charset="0"/>
              </a:rPr>
              <a:t>直接効果</a:t>
            </a:r>
            <a:endParaRPr lang="ja-JP" altLang="en-US" sz="36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44" name="テキスト ボックス 12"/>
          <p:cNvSpPr txBox="1">
            <a:spLocks noChangeArrowheads="1"/>
          </p:cNvSpPr>
          <p:nvPr/>
        </p:nvSpPr>
        <p:spPr bwMode="auto">
          <a:xfrm>
            <a:off x="2497491" y="4203338"/>
            <a:ext cx="22322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3600" dirty="0" smtClean="0">
                <a:solidFill>
                  <a:srgbClr val="0070C0"/>
                </a:solidFill>
                <a:latin typeface="Calibri" pitchFamily="34" charset="0"/>
              </a:rPr>
              <a:t>間接効果</a:t>
            </a:r>
            <a:endParaRPr lang="ja-JP" altLang="en-US" sz="3600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525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自己紹介</a:t>
            </a:r>
            <a:endParaRPr lang="ja-JP" altLang="en-US" dirty="0" smtClean="0"/>
          </a:p>
        </p:txBody>
      </p:sp>
      <p:sp>
        <p:nvSpPr>
          <p:cNvPr id="11267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ja-JP" altLang="en-US" dirty="0" smtClean="0"/>
              <a:t>専門領域：保健医療社会学・</a:t>
            </a:r>
            <a:r>
              <a:rPr lang="ja-JP" altLang="en-US" dirty="0"/>
              <a:t>看護</a:t>
            </a:r>
            <a:r>
              <a:rPr lang="ja-JP" altLang="en-US" dirty="0" smtClean="0"/>
              <a:t>情報学</a:t>
            </a:r>
            <a:endParaRPr lang="en-US" altLang="ja-JP" dirty="0" smtClean="0"/>
          </a:p>
          <a:p>
            <a:r>
              <a:rPr lang="ja-JP" altLang="en-US" dirty="0" smtClean="0"/>
              <a:t>研究テーマ</a:t>
            </a:r>
            <a:endParaRPr lang="en-US" altLang="ja-JP" dirty="0" smtClean="0"/>
          </a:p>
          <a:p>
            <a:pPr lvl="1"/>
            <a:r>
              <a:rPr lang="ja-JP" altLang="en-US" sz="2600" dirty="0" smtClean="0"/>
              <a:t>健康と病いの情報共有（ヘルス・コミュニケーション）</a:t>
            </a:r>
            <a:endParaRPr lang="en-US" altLang="ja-JP" sz="2600" dirty="0" smtClean="0"/>
          </a:p>
          <a:p>
            <a:pPr lvl="1"/>
            <a:r>
              <a:rPr lang="ja-JP" altLang="en-US" sz="2600" dirty="0" smtClean="0"/>
              <a:t>情報に基づく意思決定（ヘルスリテラシー ）支援</a:t>
            </a:r>
            <a:endParaRPr lang="en-US" altLang="ja-JP" sz="2600" dirty="0" smtClean="0"/>
          </a:p>
          <a:p>
            <a:pPr lvl="1"/>
            <a:r>
              <a:rPr lang="ja-JP" altLang="en-US" sz="2600" dirty="0" smtClean="0"/>
              <a:t>行動変容・ストレス（ポジティブ）コーピング支援</a:t>
            </a:r>
            <a:endParaRPr lang="en-US" altLang="ja-JP" sz="2600" dirty="0" smtClean="0"/>
          </a:p>
          <a:p>
            <a:pPr lvl="1"/>
            <a:r>
              <a:rPr lang="ja-JP" altLang="en-US" sz="2600" dirty="0" smtClean="0"/>
              <a:t>サポートネットワーク、コミュニティ</a:t>
            </a:r>
            <a:r>
              <a:rPr lang="ja-JP" altLang="en-US" sz="2600" dirty="0"/>
              <a:t>、</a:t>
            </a:r>
            <a:r>
              <a:rPr lang="ja-JP" altLang="en-US" sz="2600" dirty="0" smtClean="0"/>
              <a:t>ソーシャルキャピタル</a:t>
            </a:r>
            <a:r>
              <a:rPr lang="ja-JP" altLang="en-US" sz="2600" dirty="0"/>
              <a:t>形成</a:t>
            </a:r>
            <a:endParaRPr lang="en-US" altLang="ja-JP" sz="2600" dirty="0" smtClean="0"/>
          </a:p>
          <a:p>
            <a:pPr lvl="1"/>
            <a:r>
              <a:rPr lang="ja-JP" altLang="en-US" sz="2600" dirty="0" smtClean="0"/>
              <a:t>多変量解析、探索的データ解析のわかりやすい学習方法</a:t>
            </a:r>
            <a:endParaRPr lang="en-US" altLang="ja-JP" sz="2600" dirty="0" smtClean="0"/>
          </a:p>
          <a:p>
            <a:r>
              <a:rPr lang="ja-JP" altLang="en-US" dirty="0" smtClean="0"/>
              <a:t>大学院生募集中（修士は</a:t>
            </a:r>
            <a:r>
              <a:rPr lang="en-US" altLang="ja-JP" dirty="0" smtClean="0"/>
              <a:t>9/1</a:t>
            </a:r>
            <a:r>
              <a:rPr lang="ja-JP" altLang="en-US" dirty="0" smtClean="0"/>
              <a:t>より受付開始）</a:t>
            </a:r>
            <a:endParaRPr lang="en-US" altLang="ja-JP" dirty="0" smtClean="0"/>
          </a:p>
          <a:p>
            <a:r>
              <a:rPr lang="ja-JP" altLang="en-US" dirty="0" smtClean="0"/>
              <a:t>「ナースに役立つ種類のサイトとは？</a:t>
            </a:r>
            <a:r>
              <a:rPr lang="en-US" altLang="ja-JP" dirty="0" smtClean="0"/>
              <a:t>Nurse’s SOUL</a:t>
            </a:r>
            <a:r>
              <a:rPr lang="ja-JP" altLang="en-US" dirty="0" smtClean="0"/>
              <a:t>」</a:t>
            </a:r>
            <a:r>
              <a:rPr lang="en-US" altLang="ja-JP" dirty="0" smtClean="0">
                <a:hlinkClick r:id="rId2"/>
              </a:rPr>
              <a:t>http://www.nursessoul.info/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11268" name="フッター プレースホルダ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中山和弘（聖路加看護大学）</a:t>
            </a:r>
            <a:endParaRPr lang="ja-JP" altLang="en-US" smtClean="0"/>
          </a:p>
        </p:txBody>
      </p:sp>
      <p:sp>
        <p:nvSpPr>
          <p:cNvPr id="11269" name="スライド番号プレースホルダ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3EDAC0A-D6E2-4B7E-90A2-0388251078EE}" type="slidenum">
              <a:rPr lang="ja-JP" altLang="en-US" smtClean="0"/>
              <a:pPr/>
              <a:t>2</a:t>
            </a:fld>
            <a:endParaRPr lang="ja-JP" altLang="en-US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800" dirty="0" smtClean="0"/>
              <a:t>直接効果が小さくても</a:t>
            </a:r>
            <a:r>
              <a:rPr kumimoji="1" lang="en-US" altLang="ja-JP" sz="4800" dirty="0" smtClean="0"/>
              <a:t>…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看護学的ケアの間接効果は、</a:t>
            </a:r>
            <a:r>
              <a:rPr lang="en-US" altLang="ja-JP" dirty="0" smtClean="0"/>
              <a:t>0.8×0.5</a:t>
            </a:r>
            <a:r>
              <a:rPr lang="ja-JP" altLang="en-US" dirty="0" smtClean="0"/>
              <a:t>＝</a:t>
            </a:r>
            <a:r>
              <a:rPr lang="en-US" altLang="ja-JP" dirty="0" smtClean="0"/>
              <a:t>0.4</a:t>
            </a:r>
          </a:p>
          <a:p>
            <a:r>
              <a:rPr kumimoji="1" lang="ja-JP" altLang="en-US" dirty="0"/>
              <a:t>総合効果</a:t>
            </a:r>
            <a:r>
              <a:rPr kumimoji="1" lang="ja-JP" altLang="en-US" dirty="0" smtClean="0"/>
              <a:t>は</a:t>
            </a:r>
            <a:r>
              <a:rPr lang="ja-JP" altLang="en-US" dirty="0" smtClean="0"/>
              <a:t>、直接効果＋間接効果＝</a:t>
            </a:r>
            <a:r>
              <a:rPr lang="en-US" altLang="ja-JP" dirty="0" smtClean="0"/>
              <a:t>0.55&gt;0.5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20</a:t>
            </a:fld>
            <a:endParaRPr lang="ja-JP" alt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644029" y="2972395"/>
            <a:ext cx="2625259" cy="1554109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600" dirty="0" smtClean="0">
                <a:latin typeface="ＭＳ Ｐゴシック" pitchFamily="50" charset="-128"/>
              </a:rPr>
              <a:t>患者</a:t>
            </a:r>
            <a:r>
              <a:rPr lang="en-US" altLang="ja-JP" sz="3600" dirty="0" smtClean="0">
                <a:latin typeface="ＭＳ Ｐゴシック" pitchFamily="50" charset="-128"/>
              </a:rPr>
              <a:t>QOL</a:t>
            </a:r>
            <a:endParaRPr lang="ja-JP" altLang="ja-JP" sz="3600" dirty="0">
              <a:latin typeface="ＭＳ Ｐゴシック" pitchFamily="50" charset="-12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811176" y="3066178"/>
            <a:ext cx="3196559" cy="672538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200" dirty="0" smtClean="0"/>
              <a:t>看護学的ケア</a:t>
            </a:r>
            <a:endParaRPr lang="ja-JP" altLang="ja-JP" sz="320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116986" y="5013176"/>
            <a:ext cx="2858766" cy="857335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200" dirty="0" smtClean="0"/>
              <a:t>医学的ケア</a:t>
            </a:r>
            <a:endParaRPr lang="ja-JP" sz="3200" dirty="0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4007736" y="4077072"/>
            <a:ext cx="1636293" cy="1020576"/>
          </a:xfrm>
          <a:prstGeom prst="line">
            <a:avLst/>
          </a:prstGeom>
          <a:noFill/>
          <a:ln w="63500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4007735" y="3402447"/>
            <a:ext cx="1636293" cy="26553"/>
          </a:xfrm>
          <a:prstGeom prst="line">
            <a:avLst/>
          </a:prstGeom>
          <a:noFill/>
          <a:ln w="635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300010" y="3738716"/>
            <a:ext cx="168897" cy="1272236"/>
          </a:xfrm>
          <a:prstGeom prst="line">
            <a:avLst/>
          </a:prstGeom>
          <a:noFill/>
          <a:ln w="63500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12" name="テキスト ボックス 12"/>
          <p:cNvSpPr txBox="1">
            <a:spLocks noChangeArrowheads="1"/>
          </p:cNvSpPr>
          <p:nvPr/>
        </p:nvSpPr>
        <p:spPr bwMode="auto">
          <a:xfrm>
            <a:off x="4572000" y="4849669"/>
            <a:ext cx="9498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latin typeface="Calibri" pitchFamily="34" charset="0"/>
              </a:rPr>
              <a:t>0.5</a:t>
            </a:r>
            <a:endParaRPr lang="ja-JP" altLang="en-US" sz="3600" dirty="0">
              <a:latin typeface="Calibri" pitchFamily="34" charset="0"/>
            </a:endParaRP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2593634" y="4326449"/>
            <a:ext cx="2232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  <a:latin typeface="Calibri" pitchFamily="34" charset="0"/>
              </a:rPr>
              <a:t>間接効果</a:t>
            </a:r>
            <a:endParaRPr lang="ja-JP" altLang="en-US" sz="2800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5" name="テキスト ボックス 12"/>
          <p:cNvSpPr txBox="1">
            <a:spLocks noChangeArrowheads="1"/>
          </p:cNvSpPr>
          <p:nvPr/>
        </p:nvSpPr>
        <p:spPr bwMode="auto">
          <a:xfrm>
            <a:off x="1350183" y="4051668"/>
            <a:ext cx="9498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latin typeface="Calibri" pitchFamily="34" charset="0"/>
              </a:rPr>
              <a:t>0.8</a:t>
            </a:r>
            <a:endParaRPr lang="ja-JP" altLang="en-US" sz="3600" dirty="0">
              <a:latin typeface="Calibri" pitchFamily="34" charset="0"/>
            </a:endParaRPr>
          </a:p>
        </p:txBody>
      </p:sp>
      <p:sp>
        <p:nvSpPr>
          <p:cNvPr id="17" name="テキスト ボックス 12"/>
          <p:cNvSpPr txBox="1">
            <a:spLocks noChangeArrowheads="1"/>
          </p:cNvSpPr>
          <p:nvPr/>
        </p:nvSpPr>
        <p:spPr bwMode="auto">
          <a:xfrm>
            <a:off x="4254825" y="3446499"/>
            <a:ext cx="12670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600" dirty="0" smtClean="0">
                <a:latin typeface="Calibri" pitchFamily="34" charset="0"/>
              </a:rPr>
              <a:t>0.15</a:t>
            </a:r>
            <a:endParaRPr lang="ja-JP" altLang="en-US" sz="3600" dirty="0">
              <a:latin typeface="Calibri" pitchFamily="34" charset="0"/>
            </a:endParaRPr>
          </a:p>
        </p:txBody>
      </p:sp>
      <p:sp>
        <p:nvSpPr>
          <p:cNvPr id="18" name="テキスト ボックス 12"/>
          <p:cNvSpPr txBox="1">
            <a:spLocks noChangeArrowheads="1"/>
          </p:cNvSpPr>
          <p:nvPr/>
        </p:nvSpPr>
        <p:spPr bwMode="auto">
          <a:xfrm>
            <a:off x="3902113" y="2649229"/>
            <a:ext cx="17419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  <a:latin typeface="Calibri" pitchFamily="34" charset="0"/>
              </a:rPr>
              <a:t>直接効果</a:t>
            </a:r>
            <a:endParaRPr lang="ja-JP" altLang="en-US" sz="2800" dirty="0">
              <a:solidFill>
                <a:srgbClr val="0070C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05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4800" dirty="0" smtClean="0"/>
              <a:t>調整変数（</a:t>
            </a:r>
            <a:r>
              <a:rPr lang="en-US" altLang="ja-JP" sz="4800" dirty="0" smtClean="0"/>
              <a:t>Moderator</a:t>
            </a:r>
            <a:r>
              <a:rPr lang="ja-JP" altLang="en-US" sz="4800" dirty="0" smtClean="0"/>
              <a:t>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新人教育の状況次第で、研修受講の効果が</a:t>
            </a:r>
            <a:r>
              <a:rPr lang="ja-JP" altLang="en-US" dirty="0" smtClean="0"/>
              <a:t>異なる</a:t>
            </a:r>
            <a:endParaRPr lang="en-US" altLang="ja-JP" dirty="0" smtClean="0"/>
          </a:p>
          <a:p>
            <a:r>
              <a:rPr kumimoji="1" lang="ja-JP" altLang="en-US" dirty="0"/>
              <a:t>新人</a:t>
            </a:r>
            <a:r>
              <a:rPr kumimoji="1" lang="ja-JP" altLang="en-US" dirty="0" smtClean="0"/>
              <a:t>教育は調整変数（新人時代による）</a:t>
            </a:r>
            <a:endParaRPr kumimoji="1" lang="ja-JP" altLang="en-US" dirty="0"/>
          </a:p>
        </p:txBody>
      </p:sp>
      <p:sp>
        <p:nvSpPr>
          <p:cNvPr id="35843" name="フッター プレースホルダ 18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mtClean="0"/>
              <a:t>中山和弘（聖路加看護大学）</a:t>
            </a:r>
            <a:endParaRPr lang="ja-JP" altLang="en-US" smtClean="0"/>
          </a:p>
        </p:txBody>
      </p:sp>
      <p:sp>
        <p:nvSpPr>
          <p:cNvPr id="35844" name="スライド番号プレースホルダ 1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F07548E-9B47-4874-B13F-27336119E86B}" type="slidenum">
              <a:rPr lang="ja-JP" altLang="en-US" smtClean="0"/>
              <a:pPr/>
              <a:t>21</a:t>
            </a:fld>
            <a:endParaRPr lang="ja-JP" altLang="en-US" smtClean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644029" y="2972395"/>
            <a:ext cx="2625259" cy="1554109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600" dirty="0">
                <a:latin typeface="ＭＳ Ｐゴシック" pitchFamily="50" charset="-128"/>
              </a:rPr>
              <a:t>専門的ケア</a:t>
            </a:r>
            <a:endParaRPr lang="ja-JP" altLang="ja-JP" sz="3600" dirty="0">
              <a:latin typeface="ＭＳ Ｐゴシック" pitchFamily="50" charset="-128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811176" y="3066178"/>
            <a:ext cx="3196559" cy="672538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200" dirty="0"/>
              <a:t>研修受講</a:t>
            </a:r>
            <a:endParaRPr lang="ja-JP" altLang="ja-JP" sz="3200" dirty="0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16986" y="5013176"/>
            <a:ext cx="2858766" cy="857335"/>
          </a:xfrm>
          <a:prstGeom prst="rect">
            <a:avLst/>
          </a:prstGeom>
          <a:solidFill>
            <a:srgbClr val="FFFFFF"/>
          </a:solidFill>
          <a:ln w="63500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3200" dirty="0"/>
              <a:t>新人教育</a:t>
            </a:r>
            <a:endParaRPr lang="ja-JP" sz="3200" dirty="0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 flipV="1">
            <a:off x="4007737" y="3429000"/>
            <a:ext cx="708280" cy="1668648"/>
          </a:xfrm>
          <a:prstGeom prst="line">
            <a:avLst/>
          </a:prstGeom>
          <a:noFill/>
          <a:ln w="63500">
            <a:solidFill>
              <a:srgbClr val="0070C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4007735" y="3402447"/>
            <a:ext cx="1636293" cy="26553"/>
          </a:xfrm>
          <a:prstGeom prst="line">
            <a:avLst/>
          </a:prstGeom>
          <a:noFill/>
          <a:ln w="63500">
            <a:solidFill>
              <a:srgbClr val="FF0000"/>
            </a:solidFill>
            <a:prstDash val="solid"/>
            <a:round/>
            <a:headEnd/>
            <a:tailEnd type="triangle" w="med" len="med"/>
          </a:ln>
        </p:spPr>
        <p:txBody>
          <a:bodyPr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657740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看護学で見えないもの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含めた人間とケアの</a:t>
            </a:r>
            <a:r>
              <a:rPr kumimoji="1" lang="ja-JP" altLang="en-US" dirty="0" smtClean="0"/>
              <a:t>構造を明らかに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490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直線矢印コネクタ 78"/>
          <p:cNvCxnSpPr>
            <a:stCxn id="26" idx="0"/>
            <a:endCxn id="51" idx="3"/>
          </p:cNvCxnSpPr>
          <p:nvPr/>
        </p:nvCxnSpPr>
        <p:spPr>
          <a:xfrm flipV="1">
            <a:off x="1551312" y="3577615"/>
            <a:ext cx="285036" cy="629222"/>
          </a:xfrm>
          <a:prstGeom prst="straightConnector1">
            <a:avLst/>
          </a:prstGeom>
          <a:ln w="635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stCxn id="51" idx="6"/>
            <a:endCxn id="24" idx="2"/>
          </p:cNvCxnSpPr>
          <p:nvPr/>
        </p:nvCxnSpPr>
        <p:spPr>
          <a:xfrm>
            <a:off x="3497661" y="3199705"/>
            <a:ext cx="3295931" cy="678239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生物心理行動社会環境的プロセスとケア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7154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健康に関連した要因として目に見えない変数とケアの</a:t>
            </a:r>
            <a:r>
              <a:rPr lang="ja-JP" altLang="en-US" dirty="0" smtClean="0"/>
              <a:t>構造</a:t>
            </a:r>
            <a:r>
              <a:rPr kumimoji="1" lang="ja-JP" altLang="en-US" dirty="0" smtClean="0"/>
              <a:t>の解明</a:t>
            </a:r>
            <a:r>
              <a:rPr lang="ja-JP" altLang="en-US" dirty="0"/>
              <a:t>を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6793592" y="3306440"/>
            <a:ext cx="2000264" cy="1143008"/>
          </a:xfrm>
          <a:prstGeom prst="ellipse">
            <a:avLst/>
          </a:prstGeom>
          <a:ln w="635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>
                <a:solidFill>
                  <a:schemeClr val="tx1"/>
                </a:solidFill>
                <a:latin typeface="+mn-ea"/>
              </a:rPr>
              <a:t>QOL</a:t>
            </a:r>
            <a:endParaRPr kumimoji="1"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3190913" y="5018837"/>
            <a:ext cx="2366085" cy="1421188"/>
          </a:xfrm>
          <a:prstGeom prst="ellipse">
            <a:avLst/>
          </a:prstGeom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心理社会的</a:t>
            </a:r>
            <a:r>
              <a:rPr lang="ja-JP" altLang="en-US" sz="2800" dirty="0">
                <a:solidFill>
                  <a:schemeClr val="tx1"/>
                </a:solidFill>
              </a:rPr>
              <a:t>状況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258125" y="4206837"/>
            <a:ext cx="2586373" cy="1462443"/>
          </a:xfrm>
          <a:prstGeom prst="ellipse">
            <a:avLst/>
          </a:prstGeom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行動（ストレス対処含む）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/>
          <p:cNvCxnSpPr/>
          <p:nvPr/>
        </p:nvCxnSpPr>
        <p:spPr>
          <a:xfrm flipV="1">
            <a:off x="2524486" y="4183985"/>
            <a:ext cx="4423778" cy="46119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円/楕円 50"/>
          <p:cNvSpPr/>
          <p:nvPr/>
        </p:nvSpPr>
        <p:spPr>
          <a:xfrm>
            <a:off x="1551312" y="2665260"/>
            <a:ext cx="1946349" cy="1068890"/>
          </a:xfrm>
          <a:prstGeom prst="ellipse">
            <a:avLst/>
          </a:prstGeom>
          <a:ln w="635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生物学的</a:t>
            </a:r>
            <a:r>
              <a:rPr lang="ja-JP" altLang="en-US" sz="2800" dirty="0">
                <a:solidFill>
                  <a:schemeClr val="tx1"/>
                </a:solidFill>
              </a:rPr>
              <a:t>状況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  <p:cxnSp>
        <p:nvCxnSpPr>
          <p:cNvPr id="47" name="直線矢印コネクタ 46"/>
          <p:cNvCxnSpPr>
            <a:stCxn id="25" idx="0"/>
            <a:endCxn id="51" idx="5"/>
          </p:cNvCxnSpPr>
          <p:nvPr/>
        </p:nvCxnSpPr>
        <p:spPr>
          <a:xfrm flipH="1" flipV="1">
            <a:off x="3212625" y="3577615"/>
            <a:ext cx="1161331" cy="1441222"/>
          </a:xfrm>
          <a:prstGeom prst="straightConnector1">
            <a:avLst/>
          </a:prstGeom>
          <a:ln w="635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25" idx="2"/>
            <a:endCxn id="26" idx="5"/>
          </p:cNvCxnSpPr>
          <p:nvPr/>
        </p:nvCxnSpPr>
        <p:spPr>
          <a:xfrm flipH="1" flipV="1">
            <a:off x="2465732" y="5455110"/>
            <a:ext cx="725181" cy="274321"/>
          </a:xfrm>
          <a:prstGeom prst="straightConnector1">
            <a:avLst/>
          </a:prstGeom>
          <a:ln w="635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>
            <a:stCxn id="25" idx="6"/>
            <a:endCxn id="24" idx="3"/>
          </p:cNvCxnSpPr>
          <p:nvPr/>
        </p:nvCxnSpPr>
        <p:spPr>
          <a:xfrm flipV="1">
            <a:off x="5556998" y="4282058"/>
            <a:ext cx="1529526" cy="1447373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5063452" y="2287479"/>
            <a:ext cx="2000264" cy="1143008"/>
          </a:xfrm>
          <a:prstGeom prst="ellipse">
            <a:avLst/>
          </a:prstGeom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ケア</a:t>
            </a:r>
            <a:endParaRPr kumimoji="1" lang="ja-JP" altLang="en-US" sz="32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60" name="直線矢印コネクタ 59"/>
          <p:cNvCxnSpPr>
            <a:stCxn id="59" idx="2"/>
            <a:endCxn id="51" idx="7"/>
          </p:cNvCxnSpPr>
          <p:nvPr/>
        </p:nvCxnSpPr>
        <p:spPr>
          <a:xfrm flipH="1" flipV="1">
            <a:off x="3212625" y="2821795"/>
            <a:ext cx="1850827" cy="37188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59" idx="3"/>
            <a:endCxn id="26" idx="7"/>
          </p:cNvCxnSpPr>
          <p:nvPr/>
        </p:nvCxnSpPr>
        <p:spPr>
          <a:xfrm flipH="1">
            <a:off x="2465732" y="3263097"/>
            <a:ext cx="2890652" cy="1157910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flipH="1">
            <a:off x="4572000" y="3344506"/>
            <a:ext cx="925926" cy="1661238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flipH="1">
            <a:off x="4314882" y="3068960"/>
            <a:ext cx="845940" cy="275546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flipH="1">
            <a:off x="5460291" y="3437368"/>
            <a:ext cx="271902" cy="894560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>
            <a:stCxn id="59" idx="4"/>
          </p:cNvCxnSpPr>
          <p:nvPr/>
        </p:nvCxnSpPr>
        <p:spPr>
          <a:xfrm>
            <a:off x="6063584" y="3430487"/>
            <a:ext cx="236608" cy="1541968"/>
          </a:xfrm>
          <a:prstGeom prst="straightConnector1">
            <a:avLst/>
          </a:prstGeom>
          <a:ln w="635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>
            <a:endCxn id="24" idx="0"/>
          </p:cNvCxnSpPr>
          <p:nvPr/>
        </p:nvCxnSpPr>
        <p:spPr>
          <a:xfrm>
            <a:off x="7086524" y="2924944"/>
            <a:ext cx="707200" cy="381496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>
            <a:stCxn id="25" idx="1"/>
          </p:cNvCxnSpPr>
          <p:nvPr/>
        </p:nvCxnSpPr>
        <p:spPr>
          <a:xfrm flipV="1">
            <a:off x="3537418" y="4554943"/>
            <a:ext cx="157552" cy="672022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6017864" y="4972455"/>
            <a:ext cx="2366085" cy="1421188"/>
          </a:xfrm>
          <a:prstGeom prst="ellipse">
            <a:avLst/>
          </a:prstGeom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環境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>
            <a:stCxn id="43" idx="0"/>
          </p:cNvCxnSpPr>
          <p:nvPr/>
        </p:nvCxnSpPr>
        <p:spPr>
          <a:xfrm flipV="1">
            <a:off x="7200907" y="4414584"/>
            <a:ext cx="514394" cy="557871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43" idx="1"/>
          </p:cNvCxnSpPr>
          <p:nvPr/>
        </p:nvCxnSpPr>
        <p:spPr>
          <a:xfrm flipH="1" flipV="1">
            <a:off x="3430290" y="3430488"/>
            <a:ext cx="2934079" cy="1750095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6181888" y="3437368"/>
            <a:ext cx="766376" cy="1535087"/>
          </a:xfrm>
          <a:prstGeom prst="straightConnector1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02373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分析</a:t>
            </a:r>
            <a:r>
              <a:rPr lang="ja-JP" altLang="en-US" dirty="0" smtClean="0"/>
              <a:t>の単位は？集団の文化を捉える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200" dirty="0" smtClean="0"/>
              <a:t>病棟、病院、ステーション、施設、クラス、地区・地域単位で集めたデータ</a:t>
            </a:r>
            <a:endParaRPr lang="en-US" altLang="ja-JP" sz="3200" dirty="0" smtClean="0"/>
          </a:p>
          <a:p>
            <a:r>
              <a:rPr lang="ja-JP" altLang="ja-JP" sz="3200" dirty="0" smtClean="0"/>
              <a:t>分析</a:t>
            </a:r>
            <a:r>
              <a:rPr lang="ja-JP" altLang="ja-JP" sz="3200" dirty="0"/>
              <a:t>の</a:t>
            </a:r>
            <a:r>
              <a:rPr lang="ja-JP" altLang="ja-JP" sz="3200" dirty="0" smtClean="0"/>
              <a:t>単位</a:t>
            </a:r>
            <a:r>
              <a:rPr lang="ja-JP" altLang="en-US" sz="3200" dirty="0" smtClean="0"/>
              <a:t>は、</a:t>
            </a:r>
            <a:r>
              <a:rPr lang="ja-JP" altLang="ja-JP" sz="3200" dirty="0" smtClean="0"/>
              <a:t>個人</a:t>
            </a:r>
            <a:r>
              <a:rPr lang="en-US" altLang="ja-JP" sz="3200" dirty="0" smtClean="0"/>
              <a:t>or</a:t>
            </a:r>
            <a:r>
              <a:rPr lang="ja-JP" altLang="ja-JP" sz="3200" dirty="0" smtClean="0"/>
              <a:t>グループ</a:t>
            </a:r>
            <a:endParaRPr lang="en-US" altLang="ja-JP" sz="3200" dirty="0" smtClean="0"/>
          </a:p>
          <a:p>
            <a:r>
              <a:rPr lang="ja-JP" altLang="en-US" sz="3200" dirty="0" smtClean="0"/>
              <a:t>個人を超えた集団</a:t>
            </a:r>
            <a:r>
              <a:rPr lang="ja-JP" altLang="en-US" sz="3200" smtClean="0"/>
              <a:t>・チーム・コミュニティの</a:t>
            </a:r>
            <a:r>
              <a:rPr lang="ja-JP" altLang="en-US" sz="3200" dirty="0" smtClean="0"/>
              <a:t>文化・特徴を捉えるには？</a:t>
            </a:r>
            <a:endParaRPr lang="en-US" altLang="ja-JP" sz="3200" dirty="0" smtClean="0"/>
          </a:p>
          <a:p>
            <a:r>
              <a:rPr lang="ja-JP" altLang="en-US" sz="3200" dirty="0"/>
              <a:t>これも目に</a:t>
            </a:r>
            <a:r>
              <a:rPr lang="ja-JP" altLang="en-US" sz="3200" dirty="0" smtClean="0"/>
              <a:t>見えにくいものだった</a:t>
            </a:r>
            <a:endParaRPr lang="ja-JP" altLang="ja-JP" sz="3200" dirty="0"/>
          </a:p>
          <a:p>
            <a:r>
              <a:rPr lang="ja-JP" altLang="ja-JP" sz="3200" dirty="0"/>
              <a:t>個人とグループを同時に</a:t>
            </a:r>
            <a:r>
              <a:rPr lang="ja-JP" altLang="ja-JP" sz="3200" dirty="0" smtClean="0"/>
              <a:t>分析</a:t>
            </a:r>
            <a:endParaRPr lang="en-US" altLang="ja-JP" sz="3200" dirty="0"/>
          </a:p>
          <a:p>
            <a:r>
              <a:rPr lang="ja-JP" altLang="en-US" sz="3200" dirty="0" smtClean="0"/>
              <a:t>マルチレベル分析へ</a:t>
            </a:r>
            <a:endParaRPr lang="en-US" altLang="ja-JP" sz="3200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385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多変量解析をなぜするのか</a:t>
            </a:r>
            <a:endParaRPr kumimoji="1" lang="en-US" altLang="ja-JP" dirty="0" smtClean="0"/>
          </a:p>
          <a:p>
            <a:r>
              <a:rPr lang="ja-JP" altLang="en-US" dirty="0"/>
              <a:t>しなくてはいけない</a:t>
            </a:r>
            <a:r>
              <a:rPr lang="ja-JP" altLang="en-US" dirty="0" smtClean="0"/>
              <a:t>から？</a:t>
            </a:r>
            <a:endParaRPr lang="en-US" altLang="ja-JP" dirty="0" smtClean="0"/>
          </a:p>
          <a:p>
            <a:r>
              <a:rPr lang="ja-JP" altLang="en-US" dirty="0"/>
              <a:t>それで</a:t>
            </a:r>
            <a:r>
              <a:rPr lang="ja-JP" altLang="en-US" dirty="0" smtClean="0"/>
              <a:t>解釈はきちんとできる？</a:t>
            </a:r>
            <a:endParaRPr lang="en-US" altLang="ja-JP" dirty="0" smtClean="0"/>
          </a:p>
          <a:p>
            <a:r>
              <a:rPr lang="ja-JP" altLang="en-US" dirty="0"/>
              <a:t>単相関と多変量解析で結果が違うときは</a:t>
            </a:r>
            <a:r>
              <a:rPr lang="ja-JP" altLang="en-US" dirty="0" smtClean="0"/>
              <a:t>？</a:t>
            </a:r>
            <a:endParaRPr lang="en-US" altLang="ja-JP" dirty="0" smtClean="0"/>
          </a:p>
          <a:p>
            <a:r>
              <a:rPr lang="ja-JP" altLang="en-US" dirty="0"/>
              <a:t>多変量解析の</a:t>
            </a:r>
            <a:r>
              <a:rPr lang="en-US" altLang="ja-JP" dirty="0" smtClean="0"/>
              <a:t>2</a:t>
            </a:r>
            <a:r>
              <a:rPr lang="ja-JP" altLang="en-US" dirty="0" err="1"/>
              <a:t>つの</a:t>
            </a:r>
            <a:r>
              <a:rPr lang="ja-JP" altLang="en-US" dirty="0" smtClean="0"/>
              <a:t>理由</a:t>
            </a:r>
            <a:endParaRPr kumimoji="1" lang="en-US" altLang="ja-JP" dirty="0" smtClean="0"/>
          </a:p>
          <a:p>
            <a:r>
              <a:rPr lang="ja-JP" altLang="en-US" dirty="0" smtClean="0"/>
              <a:t>見えないものを測るー潜在変数</a:t>
            </a:r>
            <a:endParaRPr lang="en-US" altLang="ja-JP" dirty="0" smtClean="0"/>
          </a:p>
          <a:p>
            <a:r>
              <a:rPr lang="ja-JP" altLang="en-US" dirty="0" smtClean="0"/>
              <a:t>因果の構造を知るー直接・間接効果</a:t>
            </a:r>
            <a:r>
              <a:rPr lang="ja-JP" altLang="en-US" dirty="0"/>
              <a:t>、</a:t>
            </a:r>
            <a:r>
              <a:rPr lang="ja-JP" altLang="en-US" dirty="0" smtClean="0"/>
              <a:t>媒介変数と調整変数</a:t>
            </a:r>
            <a:endParaRPr lang="en-US" altLang="ja-JP" dirty="0"/>
          </a:p>
          <a:p>
            <a:r>
              <a:rPr lang="ja-JP" altLang="en-US" dirty="0" smtClean="0"/>
              <a:t>生物心理行動社会的プロセスとケアの関係の解明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6044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見えないものを測る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観測変数</a:t>
            </a:r>
            <a:r>
              <a:rPr lang="ja-JP" altLang="en-US" dirty="0" smtClean="0"/>
              <a:t>と潜在変数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9738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相関がある＝分散の重なり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相関</a:t>
            </a:r>
            <a:r>
              <a:rPr lang="ja-JP" altLang="en-US" dirty="0" smtClean="0"/>
              <a:t>がある＝共分散あり</a:t>
            </a:r>
            <a:endParaRPr lang="en-US" altLang="ja-JP" dirty="0" smtClean="0"/>
          </a:p>
          <a:p>
            <a:r>
              <a:rPr lang="ja-JP" altLang="en-US" dirty="0"/>
              <a:t>片方の</a:t>
            </a:r>
            <a:r>
              <a:rPr lang="ja-JP" altLang="en-US" dirty="0" smtClean="0"/>
              <a:t>偏差（平均値との差）が</a:t>
            </a:r>
            <a:r>
              <a:rPr lang="ja-JP" altLang="en-US" dirty="0"/>
              <a:t>大きい</a:t>
            </a:r>
            <a:r>
              <a:rPr lang="ja-JP" altLang="en-US" dirty="0" smtClean="0"/>
              <a:t>時、もう</a:t>
            </a:r>
            <a:r>
              <a:rPr lang="ja-JP" altLang="en-US" dirty="0"/>
              <a:t>一方の偏差も</a:t>
            </a:r>
            <a:r>
              <a:rPr lang="ja-JP" altLang="en-US" dirty="0" smtClean="0"/>
              <a:t>大きい</a:t>
            </a:r>
            <a:endParaRPr kumimoji="1" lang="en-US" altLang="ja-JP" baseline="30000" dirty="0" smtClean="0"/>
          </a:p>
          <a:p>
            <a:r>
              <a:rPr lang="ja-JP" altLang="en-US" dirty="0" smtClean="0"/>
              <a:t>偏差のバラツキが</a:t>
            </a:r>
            <a:r>
              <a:rPr lang="en-US" altLang="ja-JP" dirty="0"/>
              <a:t>2</a:t>
            </a:r>
            <a:r>
              <a:rPr lang="ja-JP" altLang="en-US" dirty="0"/>
              <a:t>変数で連動して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r>
              <a:rPr lang="ja-JP" altLang="en-US" dirty="0"/>
              <a:t>分散（円）に</a:t>
            </a:r>
            <a:r>
              <a:rPr lang="ja-JP" altLang="en-US" dirty="0" smtClean="0"/>
              <a:t>重なり</a:t>
            </a:r>
            <a:r>
              <a:rPr lang="ja-JP" altLang="en-US" dirty="0"/>
              <a:t>　</a:t>
            </a:r>
            <a:r>
              <a:rPr lang="ja-JP" altLang="en-US" dirty="0" smtClean="0"/>
              <a:t>面積＝</a:t>
            </a:r>
            <a:r>
              <a:rPr lang="ja-JP" altLang="en-US" dirty="0" err="1" smtClean="0"/>
              <a:t>ｒ</a:t>
            </a:r>
            <a:r>
              <a:rPr lang="en-US" altLang="ja-JP" baseline="30000" dirty="0" smtClean="0"/>
              <a:t>2</a:t>
            </a:r>
            <a:r>
              <a:rPr lang="ja-JP" altLang="en-US" dirty="0" smtClean="0"/>
              <a:t>（各分散は１）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中山和弘（聖路加看護大学）</a:t>
            </a: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2267744" y="4237456"/>
            <a:ext cx="1756989" cy="1756989"/>
          </a:xfrm>
          <a:prstGeom prst="ellipse">
            <a:avLst/>
          </a:prstGeom>
          <a:solidFill>
            <a:srgbClr val="00B050">
              <a:alpha val="41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1245233" y="4237456"/>
            <a:ext cx="1756989" cy="1756989"/>
          </a:xfrm>
          <a:prstGeom prst="ellipse">
            <a:avLst/>
          </a:prstGeom>
          <a:solidFill>
            <a:srgbClr val="00B050">
              <a:alpha val="28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57422" y="4786322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err="1" smtClean="0"/>
              <a:t>ｒ</a:t>
            </a:r>
            <a:r>
              <a:rPr lang="en-US" altLang="ja-JP" sz="3600" baseline="30000" dirty="0" smtClean="0"/>
              <a:t>2</a:t>
            </a:r>
            <a:endParaRPr kumimoji="1" lang="ja-JP" altLang="en-US" sz="3600" baseline="30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96136" y="5671279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ｒ＝</a:t>
            </a:r>
            <a:r>
              <a:rPr lang="ja-JP" altLang="en-US" sz="3600" dirty="0"/>
              <a:t>０</a:t>
            </a:r>
            <a:endParaRPr kumimoji="1" lang="ja-JP" altLang="en-US" sz="3600" baseline="30000" dirty="0"/>
          </a:p>
        </p:txBody>
      </p:sp>
      <p:sp>
        <p:nvSpPr>
          <p:cNvPr id="15" name="円/楕円 14"/>
          <p:cNvSpPr/>
          <p:nvPr/>
        </p:nvSpPr>
        <p:spPr>
          <a:xfrm>
            <a:off x="6732240" y="4280407"/>
            <a:ext cx="1756989" cy="1756989"/>
          </a:xfrm>
          <a:prstGeom prst="ellipse">
            <a:avLst/>
          </a:prstGeom>
          <a:solidFill>
            <a:srgbClr val="00B050">
              <a:alpha val="41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kumimoji="1" lang="ja-JP" altLang="en-US" sz="2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4499992" y="4237456"/>
            <a:ext cx="1756989" cy="1756989"/>
          </a:xfrm>
          <a:prstGeom prst="ellipse">
            <a:avLst/>
          </a:prstGeom>
          <a:solidFill>
            <a:srgbClr val="00B050">
              <a:alpha val="28000"/>
            </a:srgb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1027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見えないものを測る</a:t>
            </a:r>
            <a:r>
              <a:rPr kumimoji="1" lang="ja-JP" altLang="en-US" sz="4400" dirty="0" smtClean="0"/>
              <a:t>多変量解析</a:t>
            </a:r>
            <a:endParaRPr kumimoji="1" lang="ja-JP" altLang="en-US" sz="4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直接は測れない</a:t>
            </a:r>
            <a:r>
              <a:rPr lang="ja-JP" altLang="en-US" sz="2800" dirty="0" smtClean="0"/>
              <a:t>心理社会的変数：感情、イメージ、性格、能力、人間関係など</a:t>
            </a:r>
            <a:r>
              <a:rPr kumimoji="1" lang="ja-JP" altLang="en-US" sz="2800" dirty="0" smtClean="0"/>
              <a:t>（潜在変数）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その概念の存在を引き出すため</a:t>
            </a:r>
            <a:r>
              <a:rPr lang="ja-JP" altLang="en-US" dirty="0" smtClean="0"/>
              <a:t>言葉や行動など</a:t>
            </a:r>
            <a:r>
              <a:rPr lang="ja-JP" altLang="en-US" dirty="0"/>
              <a:t>で</a:t>
            </a:r>
            <a:r>
              <a:rPr lang="ja-JP" altLang="en-US" sz="2800" dirty="0" smtClean="0"/>
              <a:t>観察（観測変数）</a:t>
            </a:r>
            <a:endParaRPr lang="en-US" altLang="ja-JP" sz="2800" dirty="0" smtClean="0"/>
          </a:p>
          <a:p>
            <a:r>
              <a:rPr lang="ja-JP" altLang="en-US" dirty="0" smtClean="0"/>
              <a:t>概念の「定義」から「妥当性」のあるものを、「信頼性」のために繰り返し測定</a:t>
            </a:r>
            <a:endParaRPr lang="en-US" altLang="ja-JP" sz="2800" dirty="0" smtClean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中山和弘（聖路加看護大学）</a:t>
            </a: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4858065" y="2870069"/>
            <a:ext cx="3567340" cy="3210606"/>
            <a:chOff x="4714876" y="2571744"/>
            <a:chExt cx="2857520" cy="2571768"/>
          </a:xfrm>
        </p:grpSpPr>
        <p:sp>
          <p:nvSpPr>
            <p:cNvPr id="42" name="円/楕円 41"/>
            <p:cNvSpPr/>
            <p:nvPr/>
          </p:nvSpPr>
          <p:spPr>
            <a:xfrm>
              <a:off x="5357818" y="2571744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/楕円 44"/>
            <p:cNvSpPr/>
            <p:nvPr/>
          </p:nvSpPr>
          <p:spPr>
            <a:xfrm>
              <a:off x="4714876" y="2928934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4929190" y="3571876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5000628" y="2714620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5429256" y="3071810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5715008" y="2643182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5857884" y="3000372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5643570" y="3357562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5143504" y="3429000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5786446" y="3571876"/>
              <a:ext cx="1714512" cy="1571636"/>
            </a:xfrm>
            <a:prstGeom prst="ellipse">
              <a:avLst/>
            </a:prstGeom>
            <a:solidFill>
              <a:schemeClr val="accent1">
                <a:tint val="100000"/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5538148" y="3299879"/>
            <a:ext cx="2414107" cy="2350986"/>
          </a:xfrm>
          <a:prstGeom prst="ellipse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62000">
                <a:srgbClr val="92D050">
                  <a:shade val="67500"/>
                  <a:satMod val="115000"/>
                  <a:alpha val="26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潜在変数</a:t>
            </a:r>
            <a:endParaRPr kumimoji="1" lang="ja-JP" altLang="en-US" sz="2800" dirty="0"/>
          </a:p>
        </p:txBody>
      </p:sp>
      <p:sp>
        <p:nvSpPr>
          <p:cNvPr id="7" name="左矢印 6"/>
          <p:cNvSpPr/>
          <p:nvPr/>
        </p:nvSpPr>
        <p:spPr>
          <a:xfrm rot="16583900">
            <a:off x="6919677" y="2556898"/>
            <a:ext cx="335952" cy="31165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51225" y="1943658"/>
            <a:ext cx="20512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観測変数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0909769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観測変数の相関から潜在変数の存在を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たとえば「愛」を様々な</a:t>
            </a:r>
            <a:r>
              <a:rPr lang="ja-JP" altLang="en-US" dirty="0" smtClean="0"/>
              <a:t>言葉で問う</a:t>
            </a:r>
            <a:endParaRPr lang="en-US" altLang="ja-JP" dirty="0" smtClean="0"/>
          </a:p>
          <a:p>
            <a:r>
              <a:rPr lang="ja-JP" altLang="en-US" dirty="0" smtClean="0"/>
              <a:t>愛してる</a:t>
            </a:r>
            <a:r>
              <a:rPr lang="ja-JP" altLang="en-US" dirty="0"/>
              <a:t>、一緒にいたい、いつも想っている</a:t>
            </a:r>
            <a:r>
              <a:rPr lang="en-US" altLang="ja-JP" dirty="0" smtClean="0"/>
              <a:t>…</a:t>
            </a:r>
            <a:r>
              <a:rPr lang="ja-JP" altLang="en-US" dirty="0" smtClean="0"/>
              <a:t>（モノ？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ja-JP" altLang="en-US" dirty="0"/>
              <a:t>同じ返事がある</a:t>
            </a:r>
            <a:r>
              <a:rPr lang="ja-JP" altLang="en-US" dirty="0" smtClean="0"/>
              <a:t>場合（相関</a:t>
            </a:r>
            <a:r>
              <a:rPr lang="ja-JP" altLang="en-US" dirty="0"/>
              <a:t>の高い観測</a:t>
            </a:r>
            <a:r>
              <a:rPr lang="ja-JP" altLang="en-US" dirty="0" smtClean="0"/>
              <a:t>変数）</a:t>
            </a:r>
            <a:r>
              <a:rPr lang="ja-JP" altLang="en-US" dirty="0"/>
              <a:t>は、背景に共通</a:t>
            </a:r>
            <a:r>
              <a:rPr lang="ja-JP" altLang="en-US" dirty="0" smtClean="0"/>
              <a:t>した「愛」（潜在</a:t>
            </a:r>
            <a:r>
              <a:rPr lang="ja-JP" altLang="en-US" dirty="0"/>
              <a:t>変数</a:t>
            </a:r>
            <a:r>
              <a:rPr lang="ja-JP" altLang="en-US" dirty="0" smtClean="0"/>
              <a:t>＝因子がある　因子分析）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966774" y="7797108"/>
            <a:ext cx="3429000" cy="320040"/>
          </a:xfrm>
        </p:spPr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852974" y="7797108"/>
            <a:ext cx="2133600" cy="320040"/>
          </a:xfrm>
        </p:spPr>
        <p:txBody>
          <a:bodyPr/>
          <a:lstStyle/>
          <a:p>
            <a:pPr>
              <a:defRPr/>
            </a:pPr>
            <a:fld id="{197416D5-7408-46B1-BEE1-EC4A235E0F3C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292306" y="3984222"/>
            <a:ext cx="2402232" cy="212172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潜在変数（因子）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156218" y="3984222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観測変数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156218" y="4770040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観測変数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56218" y="5555858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観測変数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 flipH="1" flipV="1">
            <a:off x="4299357" y="4305693"/>
            <a:ext cx="1273037" cy="136299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7" idx="2"/>
            <a:endCxn id="9" idx="3"/>
          </p:cNvCxnSpPr>
          <p:nvPr/>
        </p:nvCxnSpPr>
        <p:spPr>
          <a:xfrm flipH="1">
            <a:off x="4299358" y="5045086"/>
            <a:ext cx="992948" cy="46425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>
            <a:stCxn id="7" idx="3"/>
            <a:endCxn id="10" idx="3"/>
          </p:cNvCxnSpPr>
          <p:nvPr/>
        </p:nvCxnSpPr>
        <p:spPr>
          <a:xfrm flipH="1">
            <a:off x="4299358" y="5795230"/>
            <a:ext cx="1344747" cy="82099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6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潜在変数は真の値に近い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115328" cy="2400303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観測値＝真の値＋誤差</a:t>
            </a:r>
            <a:endParaRPr lang="en-US" altLang="ja-JP" dirty="0" smtClean="0"/>
          </a:p>
          <a:p>
            <a:r>
              <a:rPr kumimoji="1" lang="ja-JP" altLang="en-US" dirty="0" smtClean="0"/>
              <a:t>観測値での相関係数</a:t>
            </a:r>
            <a:r>
              <a:rPr lang="ja-JP" altLang="en-US" dirty="0" smtClean="0"/>
              <a:t>は</a:t>
            </a:r>
            <a:r>
              <a:rPr kumimoji="1" lang="ja-JP" altLang="en-US" dirty="0" smtClean="0"/>
              <a:t>誤差を含んで低め</a:t>
            </a:r>
            <a:endParaRPr kumimoji="1" lang="en-US" altLang="ja-JP" dirty="0" smtClean="0"/>
          </a:p>
          <a:p>
            <a:r>
              <a:rPr lang="ja-JP" altLang="en-US" dirty="0" smtClean="0"/>
              <a:t>因子分析後の尺度得点も誤差を含む</a:t>
            </a:r>
            <a:endParaRPr kumimoji="1" lang="en-US" altLang="ja-JP" dirty="0" smtClean="0"/>
          </a:p>
          <a:p>
            <a:r>
              <a:rPr kumimoji="1" lang="ja-JP" altLang="en-US" dirty="0" smtClean="0"/>
              <a:t>観測変数</a:t>
            </a:r>
            <a:r>
              <a:rPr lang="ja-JP" altLang="en-US" dirty="0" smtClean="0"/>
              <a:t>から誤差を取り除いて潜在変数（真の値）で相関を計算すれば？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500694" y="4643446"/>
            <a:ext cx="2500330" cy="128588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潜在変数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（真の値）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714612" y="4143380"/>
            <a:ext cx="221457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観測変数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86050" y="4929198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観測変数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786050" y="5715016"/>
            <a:ext cx="214314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観測変数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/>
          <p:cNvCxnSpPr>
            <a:stCxn id="6" idx="1"/>
            <a:endCxn id="7" idx="3"/>
          </p:cNvCxnSpPr>
          <p:nvPr/>
        </p:nvCxnSpPr>
        <p:spPr>
          <a:xfrm flipH="1" flipV="1">
            <a:off x="4929190" y="4464851"/>
            <a:ext cx="937669" cy="366908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>
            <a:stCxn id="6" idx="2"/>
            <a:endCxn id="8" idx="3"/>
          </p:cNvCxnSpPr>
          <p:nvPr/>
        </p:nvCxnSpPr>
        <p:spPr>
          <a:xfrm rot="10800000">
            <a:off x="4929190" y="5250670"/>
            <a:ext cx="571504" cy="35719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6" idx="3"/>
            <a:endCxn id="9" idx="3"/>
          </p:cNvCxnSpPr>
          <p:nvPr/>
        </p:nvCxnSpPr>
        <p:spPr>
          <a:xfrm rot="5400000">
            <a:off x="5250290" y="5419918"/>
            <a:ext cx="295470" cy="937669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642910" y="4143380"/>
            <a:ext cx="135732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誤差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642910" y="4929198"/>
            <a:ext cx="135732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誤差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642910" y="5715016"/>
            <a:ext cx="135732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誤差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5" name="直線矢印コネクタ 24"/>
          <p:cNvCxnSpPr>
            <a:stCxn id="15" idx="6"/>
            <a:endCxn id="7" idx="1"/>
          </p:cNvCxnSpPr>
          <p:nvPr/>
        </p:nvCxnSpPr>
        <p:spPr>
          <a:xfrm>
            <a:off x="2000232" y="4464851"/>
            <a:ext cx="714380" cy="1588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21" idx="6"/>
            <a:endCxn id="8" idx="1"/>
          </p:cNvCxnSpPr>
          <p:nvPr/>
        </p:nvCxnSpPr>
        <p:spPr>
          <a:xfrm>
            <a:off x="2000232" y="5250669"/>
            <a:ext cx="785818" cy="1588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22" idx="6"/>
            <a:endCxn id="9" idx="1"/>
          </p:cNvCxnSpPr>
          <p:nvPr/>
        </p:nvCxnSpPr>
        <p:spPr>
          <a:xfrm>
            <a:off x="2000232" y="6036487"/>
            <a:ext cx="785818" cy="1588"/>
          </a:xfrm>
          <a:prstGeom prst="straightConnector1">
            <a:avLst/>
          </a:prstGeom>
          <a:ln w="698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7844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構造方程式モデリング（</a:t>
            </a:r>
            <a:r>
              <a:rPr lang="en-US" altLang="ja-JP" dirty="0"/>
              <a:t>SEM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sz="3200" dirty="0"/>
              <a:t>共</a:t>
            </a:r>
            <a:r>
              <a:rPr kumimoji="1" lang="ja-JP" altLang="en-US" sz="3200" dirty="0" smtClean="0"/>
              <a:t>分散構造分析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潜在変数を測る</a:t>
            </a:r>
            <a:endParaRPr lang="en-US" altLang="ja-JP" sz="3200" dirty="0" smtClean="0"/>
          </a:p>
          <a:p>
            <a:r>
              <a:rPr lang="ja-JP" altLang="en-US" sz="3200" dirty="0"/>
              <a:t>測りたいもの</a:t>
            </a:r>
            <a:r>
              <a:rPr lang="ja-JP" altLang="en-US" sz="3200" dirty="0" smtClean="0"/>
              <a:t>が</a:t>
            </a:r>
            <a:r>
              <a:rPr lang="ja-JP" altLang="en-US" sz="3200" dirty="0"/>
              <a:t>、</a:t>
            </a:r>
            <a:r>
              <a:rPr lang="ja-JP" altLang="en-US" sz="3200" dirty="0" smtClean="0"/>
              <a:t>「観測」か「潜在」かよく考える</a:t>
            </a:r>
            <a:endParaRPr lang="en-US" altLang="ja-JP" sz="3200" dirty="0" smtClean="0"/>
          </a:p>
          <a:p>
            <a:r>
              <a:rPr lang="ja-JP" altLang="en-US" sz="3200" dirty="0" smtClean="0"/>
              <a:t>「観測」なら因子分析を分類目的で</a:t>
            </a:r>
            <a:endParaRPr lang="en-US" altLang="ja-JP" sz="3200" dirty="0" smtClean="0"/>
          </a:p>
          <a:p>
            <a:endParaRPr kumimoji="1" lang="ja-JP" altLang="en-US" dirty="0"/>
          </a:p>
        </p:txBody>
      </p:sp>
      <p:sp>
        <p:nvSpPr>
          <p:cNvPr id="34" name="コンテンツ プレースホルダー 3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中山和弘（聖路加看護大学）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32CE3-1582-4FCA-ADF8-C62B7E810E18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grpSp>
        <p:nvGrpSpPr>
          <p:cNvPr id="30" name="グループ化 29"/>
          <p:cNvGrpSpPr/>
          <p:nvPr/>
        </p:nvGrpSpPr>
        <p:grpSpPr>
          <a:xfrm>
            <a:off x="3635896" y="2780928"/>
            <a:ext cx="5115515" cy="3564647"/>
            <a:chOff x="1448506" y="1768608"/>
            <a:chExt cx="7302906" cy="4577751"/>
          </a:xfrm>
        </p:grpSpPr>
        <p:sp>
          <p:nvSpPr>
            <p:cNvPr id="8" name="円/楕円 7"/>
            <p:cNvSpPr/>
            <p:nvPr/>
          </p:nvSpPr>
          <p:spPr>
            <a:xfrm>
              <a:off x="4716016" y="4221088"/>
              <a:ext cx="2402232" cy="2121728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潜在変数（真の値）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3245304" y="1768608"/>
              <a:ext cx="2402232" cy="2121728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潜在変数（真の値）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1448506" y="4224632"/>
              <a:ext cx="2402232" cy="2121727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潜在変数（真の値）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6349180" y="1772816"/>
              <a:ext cx="2402232" cy="2121728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潜在変数（真の値）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5" name="直線矢印コネクタ 14"/>
          <p:cNvCxnSpPr>
            <a:stCxn id="11" idx="7"/>
            <a:endCxn id="10" idx="3"/>
          </p:cNvCxnSpPr>
          <p:nvPr/>
        </p:nvCxnSpPr>
        <p:spPr>
          <a:xfrm flipV="1">
            <a:off x="5072176" y="4191141"/>
            <a:ext cx="68762" cy="74422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1" idx="6"/>
            <a:endCxn id="8" idx="2"/>
          </p:cNvCxnSpPr>
          <p:nvPr/>
        </p:nvCxnSpPr>
        <p:spPr>
          <a:xfrm flipV="1">
            <a:off x="5318603" y="5516733"/>
            <a:ext cx="606107" cy="2759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stCxn id="10" idx="6"/>
            <a:endCxn id="13" idx="2"/>
          </p:cNvCxnSpPr>
          <p:nvPr/>
        </p:nvCxnSpPr>
        <p:spPr>
          <a:xfrm>
            <a:off x="6577218" y="3607012"/>
            <a:ext cx="491486" cy="3277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8" idx="7"/>
            <a:endCxn id="13" idx="4"/>
          </p:cNvCxnSpPr>
          <p:nvPr/>
        </p:nvCxnSpPr>
        <p:spPr>
          <a:xfrm flipV="1">
            <a:off x="7360991" y="4436372"/>
            <a:ext cx="549067" cy="49623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595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fab">
  <a:themeElements>
    <a:clrScheme name="Prefab">
      <a:dk1>
        <a:sysClr val="windowText" lastClr="000000"/>
      </a:dk1>
      <a:lt1>
        <a:sysClr val="window" lastClr="FFFFFF"/>
      </a:lt1>
      <a:dk2>
        <a:srgbClr val="5D5C64"/>
      </a:dk2>
      <a:lt2>
        <a:srgbClr val="E4D9BE"/>
      </a:lt2>
      <a:accent1>
        <a:srgbClr val="E0B62E"/>
      </a:accent1>
      <a:accent2>
        <a:srgbClr val="E6632E"/>
      </a:accent2>
      <a:accent3>
        <a:srgbClr val="73C1C7"/>
      </a:accent3>
      <a:accent4>
        <a:srgbClr val="75964C"/>
      </a:accent4>
      <a:accent5>
        <a:srgbClr val="C78C45"/>
      </a:accent5>
      <a:accent6>
        <a:srgbClr val="BCA076"/>
      </a:accent6>
      <a:hlink>
        <a:srgbClr val="CF3B0D"/>
      </a:hlink>
      <a:folHlink>
        <a:srgbClr val="7E756C"/>
      </a:folHlink>
    </a:clrScheme>
    <a:fontScheme name="Prefab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refab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00000"/>
              </a:schemeClr>
            </a:gs>
            <a:gs pos="30000">
              <a:schemeClr val="phClr">
                <a:tint val="60000"/>
                <a:satMod val="250000"/>
              </a:schemeClr>
            </a:gs>
            <a:gs pos="50000">
              <a:schemeClr val="phClr">
                <a:tint val="57000"/>
                <a:satMod val="250000"/>
              </a:schemeClr>
            </a:gs>
            <a:gs pos="100000">
              <a:schemeClr val="phClr">
                <a:tint val="17000"/>
                <a:satMod val="350000"/>
              </a:schemeClr>
            </a:gs>
          </a:gsLst>
          <a:lin ang="4000000" scaled="1"/>
        </a:gra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0000" algn="ct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110000" algn="ctr" rotWithShape="0">
              <a:srgbClr val="000000">
                <a:alpha val="65000"/>
              </a:srgbClr>
            </a:outerShdw>
          </a:effectLst>
        </a:effectStyle>
        <a:effectStyle>
          <a:effectLst>
            <a:outerShdw blurRad="120000" algn="ctr" rotWithShape="0">
              <a:srgbClr val="000000">
                <a:alpha val="70000"/>
              </a:srgbClr>
            </a:outerShdw>
          </a:effectLst>
          <a:scene3d>
            <a:camera prst="orthographicFront"/>
            <a:lightRig rig="glow" dir="t">
              <a:rot lat="0" lon="0" rev="1800000"/>
            </a:lightRig>
          </a:scene3d>
          <a:sp3d contourW="12700" prstMaterial="dkEdge">
            <a:bevelT w="50800" h="44450" prst="angle"/>
            <a:contourClr>
              <a:schemeClr val="phClr">
                <a:shade val="4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110000"/>
              </a:schemeClr>
            </a:gs>
            <a:gs pos="30000">
              <a:schemeClr val="phClr">
                <a:shade val="75000"/>
                <a:satMod val="130000"/>
              </a:schemeClr>
            </a:gs>
            <a:gs pos="50000">
              <a:schemeClr val="phClr">
                <a:shade val="70000"/>
                <a:satMod val="135000"/>
              </a:schemeClr>
            </a:gs>
            <a:gs pos="100000">
              <a:schemeClr val="phClr">
                <a:tint val="75000"/>
                <a:satMod val="110000"/>
              </a:schemeClr>
            </a:gs>
          </a:gsLst>
          <a:lin ang="4000000" scaled="1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20000"/>
              </a:schemeClr>
              <a:schemeClr val="phClr">
                <a:tint val="94000"/>
                <a:satMod val="2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TC010205604[[fn=プレファブ風のテーマ]]</Template>
  <TotalTime>5563</TotalTime>
  <Words>1255</Words>
  <Application>Microsoft Office PowerPoint</Application>
  <PresentationFormat>画面に合わせる (4:3)</PresentationFormat>
  <Paragraphs>230</Paragraphs>
  <Slides>24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Prefab</vt:lpstr>
      <vt:lpstr>多変量解析の意味と役割 を考える</vt:lpstr>
      <vt:lpstr>自己紹介</vt:lpstr>
      <vt:lpstr>今日の話</vt:lpstr>
      <vt:lpstr>見えないものを測る 観測変数と潜在変数</vt:lpstr>
      <vt:lpstr>相関がある＝分散の重なり</vt:lpstr>
      <vt:lpstr>見えないものを測る多変量解析</vt:lpstr>
      <vt:lpstr>観測変数の相関から潜在変数の存在を</vt:lpstr>
      <vt:lpstr>潜在変数は真の値に近い</vt:lpstr>
      <vt:lpstr>構造方程式モデリング（SEM）</vt:lpstr>
      <vt:lpstr>因果の構造を知り どうすべきか考える</vt:lpstr>
      <vt:lpstr>多変量解析による因果の流れ</vt:lpstr>
      <vt:lpstr>（再掲）相関がある＝分散の重なり</vt:lpstr>
      <vt:lpstr>研究は目的変数の分散の説明</vt:lpstr>
      <vt:lpstr>単相関だけの場合</vt:lpstr>
      <vt:lpstr>多変量解析でも結果が同じとき</vt:lpstr>
      <vt:lpstr>多変量解析で結果が異なる場合</vt:lpstr>
      <vt:lpstr>説明変数の直接、間接の関連</vt:lpstr>
      <vt:lpstr>因果の構造における 変数の種類</vt:lpstr>
      <vt:lpstr>媒介変数（Mediator）</vt:lpstr>
      <vt:lpstr>直接効果が小さくても…</vt:lpstr>
      <vt:lpstr>調整変数（Moderator）</vt:lpstr>
      <vt:lpstr>看護学で見えないものを 含めた人間とケアの構造を明らかに</vt:lpstr>
      <vt:lpstr>生物心理行動社会環境的プロセスとケア</vt:lpstr>
      <vt:lpstr>分析の単位は？集団の文化を捉える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看護研究学会2011多変量解析</dc:title>
  <dc:creator>中山和弘</dc:creator>
  <cp:lastModifiedBy>kazuhiro</cp:lastModifiedBy>
  <cp:revision>499</cp:revision>
  <dcterms:created xsi:type="dcterms:W3CDTF">2008-03-12T08:03:26Z</dcterms:created>
  <dcterms:modified xsi:type="dcterms:W3CDTF">2012-01-26T08:25:21Z</dcterms:modified>
</cp:coreProperties>
</file>