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310" r:id="rId3"/>
    <p:sldId id="257" r:id="rId4"/>
    <p:sldId id="262" r:id="rId5"/>
    <p:sldId id="263" r:id="rId6"/>
    <p:sldId id="288" r:id="rId7"/>
    <p:sldId id="261" r:id="rId8"/>
    <p:sldId id="316" r:id="rId9"/>
    <p:sldId id="318" r:id="rId10"/>
    <p:sldId id="264" r:id="rId11"/>
    <p:sldId id="265" r:id="rId12"/>
    <p:sldId id="320" r:id="rId13"/>
    <p:sldId id="321" r:id="rId14"/>
    <p:sldId id="322" r:id="rId15"/>
    <p:sldId id="304" r:id="rId16"/>
    <p:sldId id="305" r:id="rId17"/>
    <p:sldId id="306" r:id="rId18"/>
    <p:sldId id="317" r:id="rId19"/>
    <p:sldId id="307" r:id="rId20"/>
    <p:sldId id="300" r:id="rId21"/>
    <p:sldId id="308" r:id="rId22"/>
    <p:sldId id="303" r:id="rId23"/>
    <p:sldId id="295" r:id="rId24"/>
    <p:sldId id="301" r:id="rId25"/>
    <p:sldId id="283" r:id="rId26"/>
    <p:sldId id="284" r:id="rId27"/>
    <p:sldId id="285" r:id="rId28"/>
    <p:sldId id="314" r:id="rId29"/>
    <p:sldId id="277" r:id="rId30"/>
    <p:sldId id="279" r:id="rId31"/>
    <p:sldId id="280" r:id="rId32"/>
    <p:sldId id="281" r:id="rId33"/>
    <p:sldId id="313" r:id="rId34"/>
    <p:sldId id="315" r:id="rId35"/>
    <p:sldId id="272" r:id="rId36"/>
    <p:sldId id="290" r:id="rId37"/>
    <p:sldId id="291" r:id="rId38"/>
    <p:sldId id="319" r:id="rId39"/>
    <p:sldId id="292" r:id="rId40"/>
    <p:sldId id="309"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68" y="-67"/>
      </p:cViewPr>
      <p:guideLst>
        <p:guide orient="horz" pos="2160"/>
        <p:guide pos="2880"/>
      </p:guideLst>
    </p:cSldViewPr>
  </p:slideViewPr>
  <p:notesTextViewPr>
    <p:cViewPr>
      <p:scale>
        <a:sx n="1" d="1"/>
        <a:sy n="1" d="1"/>
      </p:scale>
      <p:origin x="0" y="0"/>
    </p:cViewPr>
  </p:notesTextViewPr>
  <p:notesViewPr>
    <p:cSldViewPr>
      <p:cViewPr varScale="1">
        <p:scale>
          <a:sx n="68" d="100"/>
          <a:sy n="68" d="100"/>
        </p:scale>
        <p:origin x="-3072" y="-5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813F21-BFA8-4780-B38B-4547A92431B8}" type="datetimeFigureOut">
              <a:rPr kumimoji="1" lang="ja-JP" altLang="en-US" smtClean="0"/>
              <a:t>2014/2/10</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8657ED-D167-428A-9928-EB5C0B1C2173}" type="slidenum">
              <a:rPr kumimoji="1" lang="ja-JP" altLang="en-US" smtClean="0"/>
              <a:t>‹#›</a:t>
            </a:fld>
            <a:endParaRPr kumimoji="1" lang="ja-JP" altLang="en-US"/>
          </a:p>
        </p:txBody>
      </p:sp>
    </p:spTree>
    <p:extLst>
      <p:ext uri="{BB962C8B-B14F-4D97-AF65-F5344CB8AC3E}">
        <p14:creationId xmlns:p14="http://schemas.microsoft.com/office/powerpoint/2010/main" val="592792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5E1387-7AAE-4ED0-9CBF-8B673A0AF07E}" type="datetimeFigureOut">
              <a:rPr kumimoji="1" lang="ja-JP" altLang="en-US" smtClean="0"/>
              <a:t>2014/2/10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533248-7FB0-4668-ACC2-3F76C2FFFA17}" type="slidenum">
              <a:rPr kumimoji="1" lang="ja-JP" altLang="en-US" smtClean="0"/>
              <a:t>‹#›</a:t>
            </a:fld>
            <a:endParaRPr kumimoji="1" lang="ja-JP" altLang="en-US"/>
          </a:p>
        </p:txBody>
      </p:sp>
    </p:spTree>
    <p:extLst>
      <p:ext uri="{BB962C8B-B14F-4D97-AF65-F5344CB8AC3E}">
        <p14:creationId xmlns:p14="http://schemas.microsoft.com/office/powerpoint/2010/main" val="250285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4533248-7FB0-4668-ACC2-3F76C2FFFA17}" type="slidenum">
              <a:rPr kumimoji="1" lang="ja-JP" altLang="en-US" smtClean="0"/>
              <a:t>2</a:t>
            </a:fld>
            <a:endParaRPr kumimoji="1" lang="ja-JP" altLang="en-US"/>
          </a:p>
        </p:txBody>
      </p:sp>
    </p:spTree>
    <p:extLst>
      <p:ext uri="{BB962C8B-B14F-4D97-AF65-F5344CB8AC3E}">
        <p14:creationId xmlns:p14="http://schemas.microsoft.com/office/powerpoint/2010/main" val="3471117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BBFDE671-DEBB-4B71-9EA6-AA4826D8F7D6}" type="slidenum">
              <a:rPr lang="ja-JP" altLang="en-US" smtClean="0"/>
              <a:pPr>
                <a:defRPr/>
              </a:pPr>
              <a:t>16</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CBA8555-4C52-46CC-BBB1-3B2A7D4197D7}" type="datetime1">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337518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DD4A77-496E-4549-831D-D48EA0CF2972}" type="datetime1">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179808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93DA6B-C5D5-4BC6-B2A7-0A5F202D77BF}" type="datetime1">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53590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0A66F4-B27D-41B0-AC5F-E09239BAA944}" type="datetime1">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238951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6F3B767-C10D-4417-8DD3-DFF01F5B425C}" type="datetime1">
              <a:rPr kumimoji="1" lang="ja-JP" altLang="en-US" smtClean="0"/>
              <a:t>2014/2/10</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225447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27AE402-77E0-4EA5-96E1-FC30E3B79FE9}" type="datetime1">
              <a:rPr kumimoji="1" lang="ja-JP" altLang="en-US" smtClean="0"/>
              <a:t>2014/2/10</a:t>
            </a:fld>
            <a:endParaRPr kumimoji="1" lang="ja-JP" altLang="en-US"/>
          </a:p>
        </p:txBody>
      </p:sp>
      <p:sp>
        <p:nvSpPr>
          <p:cNvPr id="6" name="フッター プレースホルダー 5"/>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7" name="スライド番号プレースホルダー 6"/>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955595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27B7925-F27F-4894-BA1C-1720BC110FB0}" type="datetime1">
              <a:rPr kumimoji="1" lang="ja-JP" altLang="en-US" smtClean="0"/>
              <a:t>2014/2/10</a:t>
            </a:fld>
            <a:endParaRPr kumimoji="1" lang="ja-JP" altLang="en-US"/>
          </a:p>
        </p:txBody>
      </p:sp>
      <p:sp>
        <p:nvSpPr>
          <p:cNvPr id="8" name="フッター プレースホルダー 7"/>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9" name="スライド番号プレースホルダー 8"/>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565609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9D8446-97FE-41F5-A126-54764CF9A8C4}" type="datetime1">
              <a:rPr kumimoji="1" lang="ja-JP" altLang="en-US" smtClean="0"/>
              <a:t>2014/2/10</a:t>
            </a:fld>
            <a:endParaRPr kumimoji="1" lang="ja-JP" altLang="en-US"/>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303463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A1CF43-787D-4718-94D6-5C8FD2A59915}" type="datetime1">
              <a:rPr kumimoji="1" lang="ja-JP" altLang="en-US" smtClean="0"/>
              <a:t>2014/2/10</a:t>
            </a:fld>
            <a:endParaRPr kumimoji="1" lang="ja-JP" altLang="en-US"/>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4" name="スライド番号プレースホルダー 3"/>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307818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E7E547-46D0-404F-A9D9-1D737F0C848D}" type="datetime1">
              <a:rPr kumimoji="1" lang="ja-JP" altLang="en-US" smtClean="0"/>
              <a:t>2014/2/10</a:t>
            </a:fld>
            <a:endParaRPr kumimoji="1" lang="ja-JP" altLang="en-US"/>
          </a:p>
        </p:txBody>
      </p:sp>
      <p:sp>
        <p:nvSpPr>
          <p:cNvPr id="6" name="フッター プレースホルダー 5"/>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7" name="スライド番号プレースホルダー 6"/>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24262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735AF8-0536-4CD5-B9C9-C93067CE077D}" type="datetime1">
              <a:rPr kumimoji="1" lang="ja-JP" altLang="en-US" smtClean="0"/>
              <a:t>2014/2/10</a:t>
            </a:fld>
            <a:endParaRPr kumimoji="1" lang="ja-JP" altLang="en-US"/>
          </a:p>
        </p:txBody>
      </p:sp>
      <p:sp>
        <p:nvSpPr>
          <p:cNvPr id="6" name="フッター プレースホルダー 5"/>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7" name="スライド番号プレースホルダー 6"/>
          <p:cNvSpPr>
            <a:spLocks noGrp="1"/>
          </p:cNvSpPr>
          <p:nvPr>
            <p:ph type="sldNum" sz="quarter" idx="12"/>
          </p:nvPr>
        </p:nvSpPr>
        <p:spPr/>
        <p:txBody>
          <a:body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3927513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54873-FE82-408A-81BA-8CC6A1663BED}" type="datetime1">
              <a:rPr kumimoji="1" lang="ja-JP" altLang="en-US" smtClean="0"/>
              <a:t>2014/2/10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54D410-88A6-4495-AA59-E82C84E03408}" type="slidenum">
              <a:rPr kumimoji="1" lang="ja-JP" altLang="en-US" smtClean="0"/>
              <a:t>‹#›</a:t>
            </a:fld>
            <a:endParaRPr kumimoji="1" lang="ja-JP" altLang="en-US"/>
          </a:p>
        </p:txBody>
      </p:sp>
    </p:spTree>
    <p:extLst>
      <p:ext uri="{BB962C8B-B14F-4D97-AF65-F5344CB8AC3E}">
        <p14:creationId xmlns:p14="http://schemas.microsoft.com/office/powerpoint/2010/main" val="3303416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csun.edu/~vcpsybxt/TabachnickWPA2012.pdf" TargetMode="External"/><Relationship Id="rId2" Type="http://schemas.openxmlformats.org/officeDocument/2006/relationships/hyperlink" Target="http://www.igaku-shoin.co.jp/paperDetail.do?id=PA02927_0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ifescience.co.jp/yk/jpt_online/index_jpt.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がん看護における、量的</a:t>
            </a:r>
            <a:r>
              <a:rPr lang="ja-JP" altLang="en-US" dirty="0" smtClean="0"/>
              <a:t>研究</a:t>
            </a:r>
            <a:r>
              <a:rPr lang="en-US" altLang="ja-JP" dirty="0" smtClean="0"/>
              <a:t/>
            </a:r>
            <a:br>
              <a:rPr lang="en-US" altLang="ja-JP" dirty="0" smtClean="0"/>
            </a:br>
            <a:r>
              <a:rPr lang="ja-JP" altLang="en-US" dirty="0" smtClean="0"/>
              <a:t>論文</a:t>
            </a:r>
            <a:r>
              <a:rPr lang="ja-JP" altLang="en-US" dirty="0"/>
              <a:t>作成に関する必須条件</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endParaRPr kumimoji="1" lang="en-US" altLang="ja-JP" dirty="0" smtClean="0"/>
          </a:p>
          <a:p>
            <a:r>
              <a:rPr kumimoji="1" lang="ja-JP" altLang="en-US" dirty="0" smtClean="0"/>
              <a:t>中山和弘（聖路加看護大学）</a:t>
            </a:r>
            <a:endParaRPr kumimoji="1" lang="en-US" altLang="ja-JP" dirty="0" smtClean="0"/>
          </a:p>
          <a:p>
            <a:r>
              <a:rPr lang="ja-JP" altLang="en-US" dirty="0"/>
              <a:t>平成</a:t>
            </a:r>
            <a:r>
              <a:rPr lang="en-US" altLang="ja-JP" dirty="0"/>
              <a:t>26</a:t>
            </a:r>
            <a:r>
              <a:rPr lang="ja-JP" altLang="en-US" dirty="0"/>
              <a:t>年</a:t>
            </a:r>
            <a:r>
              <a:rPr lang="en-US" altLang="ja-JP" dirty="0"/>
              <a:t>2</a:t>
            </a:r>
            <a:r>
              <a:rPr lang="ja-JP" altLang="en-US" dirty="0"/>
              <a:t>月</a:t>
            </a:r>
            <a:r>
              <a:rPr lang="en-US" altLang="ja-JP" dirty="0"/>
              <a:t>8</a:t>
            </a:r>
            <a:r>
              <a:rPr lang="ja-JP" altLang="en-US" dirty="0"/>
              <a:t>日（土</a:t>
            </a:r>
            <a:r>
              <a:rPr lang="ja-JP" altLang="en-US" dirty="0" smtClean="0"/>
              <a:t>）、新潟</a:t>
            </a:r>
            <a:r>
              <a:rPr lang="ja-JP" altLang="en-US" dirty="0"/>
              <a:t>　</a:t>
            </a:r>
            <a:endParaRPr lang="en-US" altLang="ja-JP" dirty="0"/>
          </a:p>
          <a:p>
            <a:r>
              <a:rPr lang="ja-JP" altLang="en-US" dirty="0"/>
              <a:t>第</a:t>
            </a:r>
            <a:r>
              <a:rPr lang="en-US" altLang="ja-JP" dirty="0"/>
              <a:t>28</a:t>
            </a:r>
            <a:r>
              <a:rPr lang="ja-JP" altLang="en-US" dirty="0"/>
              <a:t>回日本がん看護学会学術</a:t>
            </a:r>
            <a:r>
              <a:rPr lang="ja-JP" altLang="en-US" dirty="0" smtClean="0"/>
              <a:t>集会研修会</a:t>
            </a:r>
            <a:endParaRPr kumimoji="1" lang="ja-JP" altLang="en-US" dirty="0"/>
          </a:p>
        </p:txBody>
      </p:sp>
    </p:spTree>
    <p:extLst>
      <p:ext uri="{BB962C8B-B14F-4D97-AF65-F5344CB8AC3E}">
        <p14:creationId xmlns:p14="http://schemas.microsoft.com/office/powerpoint/2010/main" val="111285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グループ間の平均値</a:t>
            </a:r>
            <a:r>
              <a:rPr lang="ja-JP" altLang="en-US" dirty="0" smtClean="0"/>
              <a:t>の差</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70188194"/>
              </p:ext>
            </p:extLst>
          </p:nvPr>
        </p:nvGraphicFramePr>
        <p:xfrm>
          <a:off x="467545" y="1844824"/>
          <a:ext cx="8352928" cy="4015740"/>
        </p:xfrm>
        <a:graphic>
          <a:graphicData uri="http://schemas.openxmlformats.org/drawingml/2006/table">
            <a:tbl>
              <a:tblPr>
                <a:tableStyleId>{5C22544A-7EE6-4342-B048-85BDC9FD1C3A}</a:tableStyleId>
              </a:tblPr>
              <a:tblGrid>
                <a:gridCol w="864095"/>
                <a:gridCol w="2088233"/>
                <a:gridCol w="288032"/>
                <a:gridCol w="360040"/>
                <a:gridCol w="432048"/>
                <a:gridCol w="360040"/>
                <a:gridCol w="432048"/>
                <a:gridCol w="504056"/>
                <a:gridCol w="360040"/>
                <a:gridCol w="288032"/>
                <a:gridCol w="485377"/>
                <a:gridCol w="360040"/>
                <a:gridCol w="360040"/>
                <a:gridCol w="450727"/>
                <a:gridCol w="288032"/>
                <a:gridCol w="432048"/>
              </a:tblGrid>
              <a:tr h="167640">
                <a:tc rowSpan="3">
                  <a:txBody>
                    <a:bodyPr/>
                    <a:lstStyle/>
                    <a:p>
                      <a:pPr algn="ctr" fontAlgn="ctr"/>
                      <a:r>
                        <a:rPr lang="ja-JP" altLang="en-US" sz="2000" u="none" strike="noStrike" dirty="0">
                          <a:solidFill>
                            <a:schemeClr val="bg1"/>
                          </a:solidFill>
                          <a:effectLst/>
                        </a:rPr>
                        <a:t>ゴール</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rowSpan="3">
                  <a:txBody>
                    <a:bodyPr/>
                    <a:lstStyle/>
                    <a:p>
                      <a:pPr algn="ctr" fontAlgn="ctr"/>
                      <a:r>
                        <a:rPr lang="ja-JP" altLang="en-US" sz="2000" u="none" strike="noStrike" dirty="0">
                          <a:solidFill>
                            <a:schemeClr val="bg1"/>
                          </a:solidFill>
                          <a:effectLst/>
                        </a:rPr>
                        <a:t>解析方法</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目的</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従属変数）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説明</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独立変数）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ja-JP" altLang="en-US" sz="2000" u="none" strike="noStrike">
                          <a:solidFill>
                            <a:schemeClr val="bg1"/>
                          </a:solidFill>
                          <a:effectLst/>
                        </a:rPr>
                        <a:t>共変量</a:t>
                      </a:r>
                      <a:endParaRPr lang="ja-JP" altLang="en-US" sz="2000" b="0" i="0" u="none" strike="noStrike">
                        <a:solidFill>
                          <a:schemeClr val="bg1"/>
                        </a:solidFill>
                        <a:effectLst/>
                        <a:latin typeface="+mn-ea"/>
                        <a:ea typeface="+mn-ea"/>
                      </a:endParaRPr>
                    </a:p>
                  </a:txBody>
                  <a:tcPr marL="7620" marR="7620" marT="7620" marB="0" anchor="ctr">
                    <a:solidFill>
                      <a:schemeClr val="accent1">
                        <a:lumMod val="75000"/>
                      </a:schemeClr>
                    </a:solidFill>
                  </a:tcPr>
                </a:tc>
                <a:tc rowSpan="2" h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r>
              <a:tr h="167640">
                <a:tc rowSpan="4">
                  <a:txBody>
                    <a:bodyPr/>
                    <a:lstStyle/>
                    <a:p>
                      <a:pPr algn="ctr" fontAlgn="ctr"/>
                      <a:r>
                        <a:rPr lang="ja-JP" altLang="en-US" sz="2000" u="none" strike="noStrike" dirty="0">
                          <a:effectLst/>
                        </a:rPr>
                        <a:t>平均値の差</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l" fontAlgn="ctr"/>
                      <a:r>
                        <a:rPr lang="ja-JP" altLang="en-US" sz="2000" u="none" strike="noStrike">
                          <a:effectLst/>
                        </a:rPr>
                        <a:t>共分散分析</a:t>
                      </a:r>
                      <a:r>
                        <a:rPr lang="en-US" sz="2000" u="none" strike="noStrike">
                          <a:effectLst/>
                        </a:rPr>
                        <a:t>ANCOVA</a:t>
                      </a:r>
                      <a:endParaRPr 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pPr algn="l" fontAlgn="ctr"/>
                      <a:r>
                        <a:rPr lang="it-IT" sz="2000" u="none" strike="noStrike">
                          <a:effectLst/>
                        </a:rPr>
                        <a:t>多変量分散分析MANOVA</a:t>
                      </a:r>
                      <a:endParaRPr lang="it-IT"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　</a:t>
                      </a: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pPr algn="l" fontAlgn="ctr"/>
                      <a:r>
                        <a:rPr lang="ja-JP" altLang="en-US" sz="2000" u="none" strike="noStrike">
                          <a:effectLst/>
                        </a:rPr>
                        <a:t>多変量共分散分析</a:t>
                      </a:r>
                      <a:r>
                        <a:rPr lang="en-US" sz="2000" u="none" strike="noStrike">
                          <a:effectLst/>
                        </a:rPr>
                        <a:t>MANCOVA</a:t>
                      </a:r>
                      <a:endParaRPr 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pPr algn="l" fontAlgn="ctr"/>
                      <a:r>
                        <a:rPr lang="ja-JP" altLang="en-US" sz="2000" u="none" strike="noStrike">
                          <a:effectLst/>
                        </a:rPr>
                        <a:t>反復測定の多変量解析</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　</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　</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　</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　</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　</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　</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　</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　</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r>
            </a:tbl>
          </a:graphicData>
        </a:graphic>
      </p:graphicFrame>
      <p:sp>
        <p:nvSpPr>
          <p:cNvPr id="3" name="テキスト ボックス 2"/>
          <p:cNvSpPr txBox="1"/>
          <p:nvPr/>
        </p:nvSpPr>
        <p:spPr>
          <a:xfrm>
            <a:off x="467544" y="6021288"/>
            <a:ext cx="8280920" cy="646331"/>
          </a:xfrm>
          <a:prstGeom prst="rect">
            <a:avLst/>
          </a:prstGeom>
          <a:noFill/>
        </p:spPr>
        <p:txBody>
          <a:bodyPr wrap="square" rtlCol="0">
            <a:spAutoFit/>
          </a:bodyPr>
          <a:lstStyle/>
          <a:p>
            <a:r>
              <a:rPr kumimoji="1" lang="ja-JP" altLang="en-US" dirty="0" smtClean="0"/>
              <a:t>共変量は、実験系では、目的変数に関連した量的変数、広義には目的変数と説明変数の関連をゆがめる可能性のある元々存在するケース間の差を制御する変数</a:t>
            </a:r>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10</a:t>
            </a:fld>
            <a:endParaRPr kumimoji="1" lang="ja-JP" altLang="en-US"/>
          </a:p>
        </p:txBody>
      </p:sp>
    </p:spTree>
    <p:extLst>
      <p:ext uri="{BB962C8B-B14F-4D97-AF65-F5344CB8AC3E}">
        <p14:creationId xmlns:p14="http://schemas.microsoft.com/office/powerpoint/2010/main" val="210059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変数間の相関、予測</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310182609"/>
              </p:ext>
            </p:extLst>
          </p:nvPr>
        </p:nvGraphicFramePr>
        <p:xfrm>
          <a:off x="457200" y="1600200"/>
          <a:ext cx="8352928" cy="2727960"/>
        </p:xfrm>
        <a:graphic>
          <a:graphicData uri="http://schemas.openxmlformats.org/drawingml/2006/table">
            <a:tbl>
              <a:tblPr>
                <a:tableStyleId>{5C22544A-7EE6-4342-B048-85BDC9FD1C3A}</a:tableStyleId>
              </a:tblPr>
              <a:tblGrid>
                <a:gridCol w="864095"/>
                <a:gridCol w="2088233"/>
                <a:gridCol w="288032"/>
                <a:gridCol w="360040"/>
                <a:gridCol w="432048"/>
                <a:gridCol w="360040"/>
                <a:gridCol w="432048"/>
                <a:gridCol w="504056"/>
                <a:gridCol w="360040"/>
                <a:gridCol w="288032"/>
                <a:gridCol w="485377"/>
                <a:gridCol w="360040"/>
                <a:gridCol w="360040"/>
                <a:gridCol w="450727"/>
                <a:gridCol w="288032"/>
                <a:gridCol w="432048"/>
              </a:tblGrid>
              <a:tr h="167640">
                <a:tc rowSpan="3">
                  <a:txBody>
                    <a:bodyPr/>
                    <a:lstStyle/>
                    <a:p>
                      <a:pPr algn="ctr" fontAlgn="ctr"/>
                      <a:r>
                        <a:rPr lang="ja-JP" altLang="en-US" sz="2000" u="none" strike="noStrike" dirty="0">
                          <a:solidFill>
                            <a:schemeClr val="bg1"/>
                          </a:solidFill>
                          <a:effectLst/>
                        </a:rPr>
                        <a:t>ゴール</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rowSpan="3">
                  <a:txBody>
                    <a:bodyPr/>
                    <a:lstStyle/>
                    <a:p>
                      <a:pPr algn="ctr" fontAlgn="ctr"/>
                      <a:r>
                        <a:rPr lang="ja-JP" altLang="en-US" sz="2000" u="none" strike="noStrike" dirty="0">
                          <a:solidFill>
                            <a:schemeClr val="bg1"/>
                          </a:solidFill>
                          <a:effectLst/>
                        </a:rPr>
                        <a:t>解析方法</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目的</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従属変数）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説明</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独立変数）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ja-JP" altLang="en-US" sz="2000" u="none" strike="noStrike">
                          <a:solidFill>
                            <a:schemeClr val="bg1"/>
                          </a:solidFill>
                          <a:effectLst/>
                        </a:rPr>
                        <a:t>共変量</a:t>
                      </a:r>
                      <a:endParaRPr lang="ja-JP" altLang="en-US" sz="2000" b="0" i="0" u="none" strike="noStrike">
                        <a:solidFill>
                          <a:schemeClr val="bg1"/>
                        </a:solidFill>
                        <a:effectLst/>
                        <a:latin typeface="+mn-ea"/>
                        <a:ea typeface="+mn-ea"/>
                      </a:endParaRPr>
                    </a:p>
                  </a:txBody>
                  <a:tcPr marL="7620" marR="7620" marT="7620" marB="0" anchor="ctr">
                    <a:solidFill>
                      <a:schemeClr val="accent1">
                        <a:lumMod val="75000"/>
                      </a:schemeClr>
                    </a:solidFill>
                  </a:tcPr>
                </a:tc>
                <a:tc rowSpan="2" h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r>
              <a:tr h="167640">
                <a:tc rowSpan="3">
                  <a:txBody>
                    <a:bodyPr/>
                    <a:lstStyle/>
                    <a:p>
                      <a:pPr algn="ctr" fontAlgn="ctr"/>
                      <a:r>
                        <a:rPr lang="ja-JP" altLang="en-US" sz="2000" b="0" i="0" u="none" strike="noStrike" dirty="0" smtClean="0">
                          <a:solidFill>
                            <a:srgbClr val="000000"/>
                          </a:solidFill>
                          <a:effectLst/>
                          <a:latin typeface="+mn-ea"/>
                          <a:ea typeface="+mn-ea"/>
                        </a:rPr>
                        <a:t>相関、予測</a:t>
                      </a:r>
                      <a:endParaRPr lang="ja-JP" altLang="en-US" sz="2000" b="0" i="0" u="none" strike="noStrike" dirty="0">
                        <a:solidFill>
                          <a:srgbClr val="000000"/>
                        </a:solidFill>
                        <a:effectLst/>
                        <a:latin typeface="+mn-ea"/>
                        <a:ea typeface="+mn-ea"/>
                      </a:endParaRPr>
                    </a:p>
                  </a:txBody>
                  <a:tcPr marL="7620" marR="7620" marT="7620" marB="0" anchor="ctr"/>
                </a:tc>
                <a:tc>
                  <a:txBody>
                    <a:bodyPr/>
                    <a:lstStyle/>
                    <a:p>
                      <a:r>
                        <a:rPr lang="ja-JP" altLang="en-US" dirty="0" smtClean="0"/>
                        <a:t>重回帰分析</a:t>
                      </a:r>
                      <a:endParaRPr lang="ja-JP" altLang="en-US" dirty="0"/>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r>
                        <a:rPr lang="ja-JP" altLang="en-US" dirty="0" smtClean="0"/>
                        <a:t>階層的重回帰分析</a:t>
                      </a:r>
                      <a:endParaRPr lang="ja-JP" altLang="en-US" dirty="0"/>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r>
                        <a:rPr lang="ja-JP" altLang="en-US" sz="2000" u="none" strike="noStrike" dirty="0">
                          <a:effectLst/>
                        </a:rPr>
                        <a:t>　</a:t>
                      </a: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r>
                        <a:rPr lang="ja-JP" altLang="en-US" dirty="0" smtClean="0"/>
                        <a:t>マルチレベル分析、混合モデル</a:t>
                      </a:r>
                      <a:endParaRPr lang="ja-JP" altLang="en-US" dirty="0"/>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a:effectLst/>
                        </a:rPr>
                        <a:t>○</a:t>
                      </a: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smtClean="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r>
            </a:tbl>
          </a:graphicData>
        </a:graphic>
      </p:graphicFrame>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11</a:t>
            </a:fld>
            <a:endParaRPr kumimoji="1" lang="ja-JP" altLang="en-US"/>
          </a:p>
        </p:txBody>
      </p:sp>
    </p:spTree>
    <p:extLst>
      <p:ext uri="{BB962C8B-B14F-4D97-AF65-F5344CB8AC3E}">
        <p14:creationId xmlns:p14="http://schemas.microsoft.com/office/powerpoint/2010/main" val="1714408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対象のグループ</a:t>
            </a:r>
            <a:r>
              <a:rPr lang="ja-JP" altLang="en-US" dirty="0"/>
              <a:t>分け、</a:t>
            </a:r>
            <a:r>
              <a:rPr lang="ja-JP" altLang="en-US" dirty="0" smtClean="0"/>
              <a:t>分類</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39619356"/>
              </p:ext>
            </p:extLst>
          </p:nvPr>
        </p:nvGraphicFramePr>
        <p:xfrm>
          <a:off x="457200" y="1600200"/>
          <a:ext cx="8352928" cy="2971800"/>
        </p:xfrm>
        <a:graphic>
          <a:graphicData uri="http://schemas.openxmlformats.org/drawingml/2006/table">
            <a:tbl>
              <a:tblPr>
                <a:tableStyleId>{5C22544A-7EE6-4342-B048-85BDC9FD1C3A}</a:tableStyleId>
              </a:tblPr>
              <a:tblGrid>
                <a:gridCol w="864095"/>
                <a:gridCol w="2088233"/>
                <a:gridCol w="288032"/>
                <a:gridCol w="360040"/>
                <a:gridCol w="432048"/>
                <a:gridCol w="360040"/>
                <a:gridCol w="432048"/>
                <a:gridCol w="504056"/>
                <a:gridCol w="360040"/>
                <a:gridCol w="288032"/>
                <a:gridCol w="485377"/>
                <a:gridCol w="360040"/>
                <a:gridCol w="360040"/>
                <a:gridCol w="450727"/>
                <a:gridCol w="288032"/>
                <a:gridCol w="432048"/>
              </a:tblGrid>
              <a:tr h="167640">
                <a:tc rowSpan="3">
                  <a:txBody>
                    <a:bodyPr/>
                    <a:lstStyle/>
                    <a:p>
                      <a:pPr algn="ctr" fontAlgn="ctr"/>
                      <a:r>
                        <a:rPr lang="ja-JP" altLang="en-US" sz="2000" u="none" strike="noStrike" dirty="0">
                          <a:solidFill>
                            <a:schemeClr val="bg1"/>
                          </a:solidFill>
                          <a:effectLst/>
                        </a:rPr>
                        <a:t>ゴール</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rowSpan="3">
                  <a:txBody>
                    <a:bodyPr/>
                    <a:lstStyle/>
                    <a:p>
                      <a:pPr algn="ctr" fontAlgn="ctr"/>
                      <a:r>
                        <a:rPr lang="ja-JP" altLang="en-US" sz="2000" u="none" strike="noStrike" dirty="0">
                          <a:solidFill>
                            <a:schemeClr val="bg1"/>
                          </a:solidFill>
                          <a:effectLst/>
                        </a:rPr>
                        <a:t>解析方法</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目的</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従属変数）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説明</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独立変数）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ja-JP" altLang="en-US" sz="2000" u="none" strike="noStrike">
                          <a:solidFill>
                            <a:schemeClr val="bg1"/>
                          </a:solidFill>
                          <a:effectLst/>
                        </a:rPr>
                        <a:t>共変量</a:t>
                      </a:r>
                      <a:endParaRPr lang="ja-JP" altLang="en-US" sz="2000" b="0" i="0" u="none" strike="noStrike">
                        <a:solidFill>
                          <a:schemeClr val="bg1"/>
                        </a:solidFill>
                        <a:effectLst/>
                        <a:latin typeface="+mn-ea"/>
                        <a:ea typeface="+mn-ea"/>
                      </a:endParaRPr>
                    </a:p>
                  </a:txBody>
                  <a:tcPr marL="7620" marR="7620" marT="7620" marB="0" anchor="ctr">
                    <a:solidFill>
                      <a:schemeClr val="accent1">
                        <a:lumMod val="75000"/>
                      </a:schemeClr>
                    </a:solidFill>
                  </a:tcPr>
                </a:tc>
                <a:tc rowSpan="2" h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r>
              <a:tr h="167640">
                <a:tc rowSpan="3">
                  <a:txBody>
                    <a:bodyPr/>
                    <a:lstStyle/>
                    <a:p>
                      <a:pPr algn="ctr" fontAlgn="ctr"/>
                      <a:r>
                        <a:rPr lang="ja-JP" altLang="en-US" sz="2000" b="0" i="0" u="none" strike="noStrike" dirty="0" smtClean="0">
                          <a:solidFill>
                            <a:srgbClr val="000000"/>
                          </a:solidFill>
                          <a:effectLst/>
                          <a:latin typeface="+mn-ea"/>
                          <a:ea typeface="+mn-ea"/>
                        </a:rPr>
                        <a:t>グループ分け</a:t>
                      </a:r>
                      <a:endParaRPr lang="ja-JP" altLang="en-US" sz="2000" b="0" i="0" u="none" strike="noStrike" dirty="0">
                        <a:solidFill>
                          <a:srgbClr val="000000"/>
                        </a:solidFill>
                        <a:effectLst/>
                        <a:latin typeface="+mn-ea"/>
                        <a:ea typeface="+mn-ea"/>
                      </a:endParaRPr>
                    </a:p>
                  </a:txBody>
                  <a:tcPr marL="7620" marR="7620" marT="7620" marB="0" anchor="ctr"/>
                </a:tc>
                <a:tc>
                  <a:txBody>
                    <a:bodyPr/>
                    <a:lstStyle/>
                    <a:p>
                      <a:r>
                        <a:rPr lang="ja-JP" altLang="en-US" dirty="0" smtClean="0"/>
                        <a:t>判別分析</a:t>
                      </a:r>
                      <a:endParaRPr lang="ja-JP" altLang="en-US" dirty="0"/>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r>
                        <a:rPr lang="ja-JP" altLang="en-US" dirty="0" smtClean="0"/>
                        <a:t>ロジスティック回帰分析</a:t>
                      </a:r>
                      <a:endParaRPr lang="ja-JP" altLang="en-US" dirty="0"/>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a:effectLst/>
                        </a:rPr>
                        <a:t>　</a:t>
                      </a: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r>
                        <a:rPr lang="ja-JP" altLang="en-US" dirty="0" smtClean="0"/>
                        <a:t>階層的ロジスティック分析</a:t>
                      </a:r>
                      <a:endParaRPr lang="ja-JP" altLang="en-US" dirty="0"/>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r>
            </a:tbl>
          </a:graphicData>
        </a:graphic>
      </p:graphicFrame>
      <p:sp>
        <p:nvSpPr>
          <p:cNvPr id="6" name="テキスト ボックス 5"/>
          <p:cNvSpPr txBox="1"/>
          <p:nvPr/>
        </p:nvSpPr>
        <p:spPr>
          <a:xfrm>
            <a:off x="539552" y="5085184"/>
            <a:ext cx="8136904" cy="646331"/>
          </a:xfrm>
          <a:prstGeom prst="rect">
            <a:avLst/>
          </a:prstGeom>
          <a:noFill/>
        </p:spPr>
        <p:txBody>
          <a:bodyPr wrap="square" rtlCol="0">
            <a:spAutoFit/>
          </a:bodyPr>
          <a:lstStyle/>
          <a:p>
            <a:r>
              <a:rPr kumimoji="1" lang="ja-JP" altLang="en-US" dirty="0" smtClean="0"/>
              <a:t>ロジスティック回帰分析では、目的変数が</a:t>
            </a:r>
            <a:r>
              <a:rPr kumimoji="1" lang="en-US" altLang="ja-JP" dirty="0" smtClean="0"/>
              <a:t>2</a:t>
            </a:r>
            <a:r>
              <a:rPr kumimoji="1" lang="ja-JP" altLang="en-US" dirty="0" smtClean="0"/>
              <a:t>値なら、２項ロジスティック回帰、３カテゴリー以上なら、多項ロジスティック回帰、順序尺度なら順序ロジスティック回帰</a:t>
            </a:r>
            <a:endParaRPr kumimoji="1" lang="ja-JP" altLang="en-US" dirty="0"/>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12</a:t>
            </a:fld>
            <a:endParaRPr kumimoji="1" lang="ja-JP" altLang="en-US"/>
          </a:p>
        </p:txBody>
      </p:sp>
    </p:spTree>
    <p:extLst>
      <p:ext uri="{BB962C8B-B14F-4D97-AF65-F5344CB8AC3E}">
        <p14:creationId xmlns:p14="http://schemas.microsoft.com/office/powerpoint/2010/main" val="4292024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できごとの経時的</a:t>
            </a:r>
            <a:r>
              <a:rPr lang="ja-JP" altLang="en-US" dirty="0" smtClean="0"/>
              <a:t>変化</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416224590"/>
              </p:ext>
            </p:extLst>
          </p:nvPr>
        </p:nvGraphicFramePr>
        <p:xfrm>
          <a:off x="457200" y="1600200"/>
          <a:ext cx="8352928" cy="2171700"/>
        </p:xfrm>
        <a:graphic>
          <a:graphicData uri="http://schemas.openxmlformats.org/drawingml/2006/table">
            <a:tbl>
              <a:tblPr>
                <a:tableStyleId>{5C22544A-7EE6-4342-B048-85BDC9FD1C3A}</a:tableStyleId>
              </a:tblPr>
              <a:tblGrid>
                <a:gridCol w="864095"/>
                <a:gridCol w="2088233"/>
                <a:gridCol w="288032"/>
                <a:gridCol w="360040"/>
                <a:gridCol w="432048"/>
                <a:gridCol w="360040"/>
                <a:gridCol w="432048"/>
                <a:gridCol w="504056"/>
                <a:gridCol w="360040"/>
                <a:gridCol w="288032"/>
                <a:gridCol w="485377"/>
                <a:gridCol w="360040"/>
                <a:gridCol w="360040"/>
                <a:gridCol w="450727"/>
                <a:gridCol w="288032"/>
                <a:gridCol w="432048"/>
              </a:tblGrid>
              <a:tr h="167640">
                <a:tc rowSpan="3">
                  <a:txBody>
                    <a:bodyPr/>
                    <a:lstStyle/>
                    <a:p>
                      <a:pPr algn="ctr" fontAlgn="ctr"/>
                      <a:r>
                        <a:rPr lang="ja-JP" altLang="en-US" sz="2000" u="none" strike="noStrike" dirty="0">
                          <a:solidFill>
                            <a:schemeClr val="bg1"/>
                          </a:solidFill>
                          <a:effectLst/>
                        </a:rPr>
                        <a:t>ゴール</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rowSpan="3">
                  <a:txBody>
                    <a:bodyPr/>
                    <a:lstStyle/>
                    <a:p>
                      <a:pPr algn="ctr" fontAlgn="ctr"/>
                      <a:r>
                        <a:rPr lang="ja-JP" altLang="en-US" sz="2000" u="none" strike="noStrike" dirty="0">
                          <a:solidFill>
                            <a:schemeClr val="bg1"/>
                          </a:solidFill>
                          <a:effectLst/>
                        </a:rPr>
                        <a:t>解析方法</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目的</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従属変数）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説明</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
                      </a:r>
                      <a:br>
                        <a:rPr lang="en-US" altLang="zh-CN"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b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a:t>
                      </a: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独立変数）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ja-JP" altLang="en-US" sz="2000" u="none" strike="noStrike">
                          <a:solidFill>
                            <a:schemeClr val="bg1"/>
                          </a:solidFill>
                          <a:effectLst/>
                        </a:rPr>
                        <a:t>共変量</a:t>
                      </a:r>
                      <a:endParaRPr lang="ja-JP" altLang="en-US" sz="2000" b="0" i="0" u="none" strike="noStrike">
                        <a:solidFill>
                          <a:schemeClr val="bg1"/>
                        </a:solidFill>
                        <a:effectLst/>
                        <a:latin typeface="+mn-ea"/>
                        <a:ea typeface="+mn-ea"/>
                      </a:endParaRPr>
                    </a:p>
                  </a:txBody>
                  <a:tcPr marL="7620" marR="7620" marT="7620" marB="0" anchor="ctr">
                    <a:solidFill>
                      <a:schemeClr val="accent1">
                        <a:lumMod val="75000"/>
                      </a:schemeClr>
                    </a:solidFill>
                  </a:tcPr>
                </a:tc>
                <a:tc rowSpan="2" h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r>
              <a:tr h="167640">
                <a:tc rowSpan="2">
                  <a:txBody>
                    <a:bodyPr/>
                    <a:lstStyle/>
                    <a:p>
                      <a:pPr algn="ctr" fontAlgn="ctr"/>
                      <a:r>
                        <a:rPr lang="ja-JP" altLang="en-US" sz="2000" b="0" i="0" u="none" strike="noStrike" dirty="0" smtClean="0">
                          <a:solidFill>
                            <a:srgbClr val="000000"/>
                          </a:solidFill>
                          <a:effectLst/>
                          <a:latin typeface="+mn-ea"/>
                          <a:ea typeface="+mn-ea"/>
                        </a:rPr>
                        <a:t>グループ分け</a:t>
                      </a:r>
                      <a:endParaRPr lang="ja-JP" altLang="en-US" sz="2000" b="0" i="0" u="none" strike="noStrike" dirty="0">
                        <a:solidFill>
                          <a:srgbClr val="000000"/>
                        </a:solidFill>
                        <a:effectLst/>
                        <a:latin typeface="+mn-ea"/>
                        <a:ea typeface="+mn-ea"/>
                      </a:endParaRPr>
                    </a:p>
                  </a:txBody>
                  <a:tcPr marL="7620" marR="7620" marT="7620" marB="0" anchor="ctr"/>
                </a:tc>
                <a:tc>
                  <a:txBody>
                    <a:bodyPr/>
                    <a:lstStyle/>
                    <a:p>
                      <a:r>
                        <a:rPr lang="ja-JP" altLang="en-US" dirty="0" smtClean="0"/>
                        <a:t>生存時間分析</a:t>
                      </a:r>
                      <a:endParaRPr lang="ja-JP" altLang="en-US" dirty="0"/>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smtClean="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smtClean="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smtClean="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smtClean="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r>
              <a:tr h="167640">
                <a:tc vMerge="1">
                  <a:txBody>
                    <a:bodyPr/>
                    <a:lstStyle/>
                    <a:p>
                      <a:endParaRPr kumimoji="1" lang="ja-JP" altLang="en-US"/>
                    </a:p>
                  </a:txBody>
                  <a:tcPr/>
                </a:tc>
                <a:tc>
                  <a:txBody>
                    <a:bodyPr/>
                    <a:lstStyle/>
                    <a:p>
                      <a:r>
                        <a:rPr lang="ja-JP" altLang="en-US" dirty="0" smtClean="0"/>
                        <a:t>時系列分析</a:t>
                      </a:r>
                      <a:endParaRPr lang="ja-JP" altLang="en-US" dirty="0"/>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pPr algn="ctr" fontAlgn="ctr"/>
                      <a:r>
                        <a:rPr lang="ja-JP" altLang="en-US" sz="2000" b="0" i="0" u="none" strike="noStrike" dirty="0" smtClean="0">
                          <a:solidFill>
                            <a:srgbClr val="000000"/>
                          </a:solidFill>
                          <a:effectLst/>
                          <a:latin typeface="+mn-ea"/>
                          <a:ea typeface="+mn-ea"/>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b="0" i="0" u="none" strike="noStrike" dirty="0" smtClean="0">
                          <a:solidFill>
                            <a:schemeClr val="dk1"/>
                          </a:solidFill>
                          <a:effectLst/>
                          <a:latin typeface="+mn-lt"/>
                          <a:ea typeface="+mn-ea"/>
                        </a:rPr>
                        <a:t>○</a:t>
                      </a:r>
                      <a:endParaRPr lang="ja-JP" altLang="en-US" sz="2000" b="0" i="0" u="none" strike="noStrike" dirty="0">
                        <a:solidFill>
                          <a:srgbClr val="000000"/>
                        </a:solidFill>
                        <a:effectLst/>
                        <a:latin typeface="+mn-ea"/>
                        <a:ea typeface="+mn-ea"/>
                      </a:endParaRPr>
                    </a:p>
                  </a:txBody>
                  <a:tcPr marL="7620" marR="7620" marT="7620" marB="0" anchor="ctr"/>
                </a:tc>
              </a:tr>
            </a:tbl>
          </a:graphicData>
        </a:graphic>
      </p:graphicFrame>
      <p:sp>
        <p:nvSpPr>
          <p:cNvPr id="5" name="テキスト ボックス 4"/>
          <p:cNvSpPr txBox="1"/>
          <p:nvPr/>
        </p:nvSpPr>
        <p:spPr>
          <a:xfrm>
            <a:off x="611560" y="4149080"/>
            <a:ext cx="7992888" cy="2308324"/>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400" dirty="0" smtClean="0"/>
              <a:t>生存時間分析は、</a:t>
            </a:r>
            <a:r>
              <a:rPr lang="ja-JP" altLang="ja-JP" sz="2400" dirty="0"/>
              <a:t>何かが起こるまでの時間を</a:t>
            </a:r>
            <a:r>
              <a:rPr lang="ja-JP" altLang="ja-JP" sz="2400" dirty="0" smtClean="0"/>
              <a:t>分析</a:t>
            </a:r>
            <a:r>
              <a:rPr lang="ja-JP" altLang="en-US" sz="2400" dirty="0" smtClean="0"/>
              <a:t>。</a:t>
            </a:r>
            <a:r>
              <a:rPr lang="ja-JP" altLang="ja-JP" sz="2400" dirty="0"/>
              <a:t>何ヶ月間、何日間、何時間、何分間</a:t>
            </a:r>
            <a:r>
              <a:rPr lang="ja-JP" altLang="ja-JP" sz="2400" dirty="0" smtClean="0"/>
              <a:t>と</a:t>
            </a:r>
            <a:r>
              <a:rPr lang="ja-JP" altLang="en-US" sz="2400" dirty="0" smtClean="0"/>
              <a:t>いう</a:t>
            </a:r>
            <a:r>
              <a:rPr lang="ja-JP" altLang="ja-JP" sz="2400" dirty="0" smtClean="0"/>
              <a:t>データであれば変数</a:t>
            </a:r>
            <a:r>
              <a:rPr lang="ja-JP" altLang="ja-JP" sz="2400" dirty="0"/>
              <a:t>として分析が</a:t>
            </a:r>
            <a:r>
              <a:rPr lang="ja-JP" altLang="ja-JP" sz="2400" dirty="0" smtClean="0"/>
              <a:t>可能</a:t>
            </a:r>
            <a:r>
              <a:rPr lang="ja-JP" altLang="en-US" sz="2400" dirty="0" smtClean="0"/>
              <a:t>。例えば、ケアや患者・看護師の行動などの開始時間、継続期間、中断期間、終了時間など。</a:t>
            </a:r>
            <a:endParaRPr lang="en-US" altLang="ja-JP" sz="2400" dirty="0" smtClean="0"/>
          </a:p>
          <a:p>
            <a:pPr marL="342900" indent="-342900">
              <a:buFont typeface="Arial" panose="020B0604020202020204" pitchFamily="34" charset="0"/>
              <a:buChar char="•"/>
            </a:pPr>
            <a:r>
              <a:rPr kumimoji="1" lang="ja-JP" altLang="en-US" sz="2400" dirty="0"/>
              <a:t>時系列</a:t>
            </a:r>
            <a:r>
              <a:rPr kumimoji="1" lang="ja-JP" altLang="en-US" sz="2400" dirty="0" smtClean="0"/>
              <a:t>分析は、過去のデータ同士がどのように似ているかを分析し、未来を予測。介入後の変化も分析可能。</a:t>
            </a:r>
            <a:endParaRPr kumimoji="1" lang="ja-JP" altLang="en-US" sz="2400" dirty="0"/>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13</a:t>
            </a:fld>
            <a:endParaRPr kumimoji="1" lang="ja-JP" altLang="en-US"/>
          </a:p>
        </p:txBody>
      </p:sp>
    </p:spTree>
    <p:extLst>
      <p:ext uri="{BB962C8B-B14F-4D97-AF65-F5344CB8AC3E}">
        <p14:creationId xmlns:p14="http://schemas.microsoft.com/office/powerpoint/2010/main" val="2441423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構造をみる</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92426281"/>
              </p:ext>
            </p:extLst>
          </p:nvPr>
        </p:nvGraphicFramePr>
        <p:xfrm>
          <a:off x="457200" y="1600200"/>
          <a:ext cx="8352928" cy="2735580"/>
        </p:xfrm>
        <a:graphic>
          <a:graphicData uri="http://schemas.openxmlformats.org/drawingml/2006/table">
            <a:tbl>
              <a:tblPr>
                <a:tableStyleId>{5C22544A-7EE6-4342-B048-85BDC9FD1C3A}</a:tableStyleId>
              </a:tblPr>
              <a:tblGrid>
                <a:gridCol w="874440"/>
                <a:gridCol w="2304256"/>
                <a:gridCol w="288032"/>
                <a:gridCol w="288032"/>
                <a:gridCol w="432048"/>
                <a:gridCol w="360040"/>
                <a:gridCol w="432048"/>
                <a:gridCol w="432048"/>
                <a:gridCol w="277688"/>
                <a:gridCol w="288032"/>
                <a:gridCol w="485377"/>
                <a:gridCol w="360040"/>
                <a:gridCol w="360040"/>
                <a:gridCol w="450727"/>
                <a:gridCol w="288032"/>
                <a:gridCol w="432048"/>
              </a:tblGrid>
              <a:tr h="167640">
                <a:tc rowSpan="3">
                  <a:txBody>
                    <a:bodyPr/>
                    <a:lstStyle/>
                    <a:p>
                      <a:pPr algn="ctr" fontAlgn="ctr"/>
                      <a:r>
                        <a:rPr lang="ja-JP" altLang="en-US" sz="2000" u="none" strike="noStrike" dirty="0">
                          <a:solidFill>
                            <a:schemeClr val="bg1"/>
                          </a:solidFill>
                          <a:effectLst/>
                        </a:rPr>
                        <a:t>ゴール</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rowSpan="3">
                  <a:txBody>
                    <a:bodyPr/>
                    <a:lstStyle/>
                    <a:p>
                      <a:pPr algn="ctr" fontAlgn="ctr"/>
                      <a:r>
                        <a:rPr lang="ja-JP" altLang="en-US" sz="2000" u="none" strike="noStrike" dirty="0">
                          <a:solidFill>
                            <a:schemeClr val="bg1"/>
                          </a:solidFill>
                          <a:effectLst/>
                        </a:rPr>
                        <a:t>解析方法</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目的</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CN" altLang="en-US" sz="2000" u="none" strike="noStrike" dirty="0">
                          <a:solidFill>
                            <a:schemeClr val="bg1"/>
                          </a:solidFill>
                          <a:effectLst/>
                          <a:latin typeface="ＭＳ Ｐゴシック" panose="020B0600070205080204" pitchFamily="50" charset="-128"/>
                          <a:ea typeface="ＭＳ Ｐゴシック" panose="020B0600070205080204" pitchFamily="50" charset="-128"/>
                        </a:rPr>
                        <a:t>説明</a:t>
                      </a:r>
                      <a:r>
                        <a:rPr lang="zh-CN" altLang="en-US" sz="2000" u="none" strike="noStrike" dirty="0" smtClean="0">
                          <a:solidFill>
                            <a:schemeClr val="bg1"/>
                          </a:solidFill>
                          <a:effectLst/>
                          <a:latin typeface="ＭＳ Ｐゴシック" panose="020B0600070205080204" pitchFamily="50" charset="-128"/>
                          <a:ea typeface="ＭＳ Ｐゴシック" panose="020B0600070205080204" pitchFamily="50" charset="-128"/>
                        </a:rPr>
                        <a:t>変数</a:t>
                      </a:r>
                      <a:endParaRPr lang="zh-CN" altLang="en-US" sz="2000" b="0"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2">
                  <a:txBody>
                    <a:bodyPr/>
                    <a:lstStyle/>
                    <a:p>
                      <a:pPr algn="ctr" fontAlgn="ctr"/>
                      <a:r>
                        <a:rPr lang="ja-JP" altLang="en-US" sz="2000" u="none" strike="noStrike">
                          <a:solidFill>
                            <a:schemeClr val="bg1"/>
                          </a:solidFill>
                          <a:effectLst/>
                        </a:rPr>
                        <a:t>共変量</a:t>
                      </a:r>
                      <a:endParaRPr lang="ja-JP" altLang="en-US" sz="2000" b="0" i="0" u="none" strike="noStrike">
                        <a:solidFill>
                          <a:schemeClr val="bg1"/>
                        </a:solidFill>
                        <a:effectLst/>
                        <a:latin typeface="+mn-ea"/>
                        <a:ea typeface="+mn-ea"/>
                      </a:endParaRPr>
                    </a:p>
                  </a:txBody>
                  <a:tcPr marL="7620" marR="7620" marT="7620" marB="0" anchor="ctr">
                    <a:solidFill>
                      <a:schemeClr val="accent1">
                        <a:lumMod val="75000"/>
                      </a:schemeClr>
                    </a:solidFill>
                  </a:tcPr>
                </a:tc>
                <a:tc rowSpan="2" h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数</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2000" u="none" strike="noStrike" dirty="0">
                          <a:solidFill>
                            <a:schemeClr val="bg1"/>
                          </a:solidFill>
                          <a:effectLst/>
                        </a:rPr>
                        <a:t>タイプ</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r>
              <a:tr h="167640">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2-</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質</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量</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ja-JP" altLang="en-US" sz="2000" u="none" strike="noStrike" dirty="0">
                          <a:solidFill>
                            <a:schemeClr val="bg1"/>
                          </a:solidFill>
                          <a:effectLst/>
                        </a:rPr>
                        <a:t>時間</a:t>
                      </a:r>
                      <a:endParaRPr lang="ja-JP" altLang="en-US"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0</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c>
                  <a:txBody>
                    <a:bodyPr/>
                    <a:lstStyle/>
                    <a:p>
                      <a:pPr algn="ctr" fontAlgn="ctr"/>
                      <a:r>
                        <a:rPr lang="en-US" altLang="ja-JP" sz="2000" u="none" strike="noStrike" dirty="0">
                          <a:solidFill>
                            <a:schemeClr val="bg1"/>
                          </a:solidFill>
                          <a:effectLst/>
                        </a:rPr>
                        <a:t>1-</a:t>
                      </a:r>
                      <a:endParaRPr lang="en-US" altLang="ja-JP" sz="2000" b="0" i="0" u="none" strike="noStrike" dirty="0">
                        <a:solidFill>
                          <a:schemeClr val="bg1"/>
                        </a:solidFill>
                        <a:effectLst/>
                        <a:latin typeface="+mn-ea"/>
                        <a:ea typeface="+mn-ea"/>
                      </a:endParaRPr>
                    </a:p>
                  </a:txBody>
                  <a:tcPr marL="7620" marR="7620" marT="7620" marB="0" anchor="ctr">
                    <a:solidFill>
                      <a:schemeClr val="accent1">
                        <a:lumMod val="75000"/>
                      </a:schemeClr>
                    </a:solidFill>
                  </a:tcPr>
                </a:tc>
              </a:tr>
              <a:tr h="167640">
                <a:tc rowSpan="4">
                  <a:txBody>
                    <a:bodyPr/>
                    <a:lstStyle/>
                    <a:p>
                      <a:pPr algn="ctr" fontAlgn="ctr"/>
                      <a:r>
                        <a:rPr lang="ja-JP" altLang="en-US" sz="2000" b="0" i="0" u="none" strike="noStrike" dirty="0" smtClean="0">
                          <a:solidFill>
                            <a:srgbClr val="000000"/>
                          </a:solidFill>
                          <a:effectLst/>
                          <a:latin typeface="+mn-ea"/>
                          <a:ea typeface="+mn-ea"/>
                        </a:rPr>
                        <a:t>グループ分け</a:t>
                      </a:r>
                      <a:endParaRPr lang="ja-JP" altLang="en-US" sz="2000" b="0" i="0" u="none" strike="noStrike" dirty="0">
                        <a:solidFill>
                          <a:srgbClr val="000000"/>
                        </a:solidFill>
                        <a:effectLst/>
                        <a:latin typeface="+mn-ea"/>
                        <a:ea typeface="+mn-ea"/>
                      </a:endParaRPr>
                    </a:p>
                  </a:txBody>
                  <a:tcPr marL="7620" marR="7620" marT="7620" marB="0" anchor="ctr"/>
                </a:tc>
                <a:tc>
                  <a:txBody>
                    <a:bodyPr/>
                    <a:lstStyle/>
                    <a:p>
                      <a:r>
                        <a:rPr lang="ja-JP" altLang="en-US" dirty="0" smtClean="0"/>
                        <a:t>主成分分析</a:t>
                      </a:r>
                      <a:endParaRPr lang="ja-JP" altLang="en-US" dirty="0"/>
                    </a:p>
                  </a:txBody>
                  <a:tcPr marL="7620" marR="7620" marT="7620" marB="0" anchor="ctr"/>
                </a:tc>
                <a:tc>
                  <a:txBody>
                    <a:bodyPr/>
                    <a:lstStyle/>
                    <a:p>
                      <a:pPr algn="ctr" fontAlgn="ctr"/>
                      <a:endParaRPr lang="ja-JP" altLang="en-US" sz="2000" b="0" i="0" u="none" strike="noStrike">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endParaRPr lang="ja-JP" altLang="en-US"/>
                    </a:p>
                  </a:txBody>
                  <a:tcPr marL="7620" marR="7620" marT="7620" marB="0" anchor="ctr"/>
                </a:tc>
                <a:tc>
                  <a:txBody>
                    <a:bodyPr/>
                    <a:lstStyle/>
                    <a:p>
                      <a:pPr algn="ctr" fontAlgn="ctr"/>
                      <a:r>
                        <a:rPr lang="ja-JP" altLang="en-US" sz="2000" u="none" strike="noStrike" smtClean="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endParaRPr lang="ja-JP" altLang="en-US"/>
                    </a:p>
                  </a:txBody>
                  <a:tcPr marL="7620" marR="7620" marT="7620" marB="0" anchor="ctr"/>
                </a:tc>
                <a:tc>
                  <a:txBody>
                    <a:bodyPr/>
                    <a:lstStyle/>
                    <a:p>
                      <a:endParaRPr lang="ja-JP" altLang="en-US"/>
                    </a:p>
                  </a:txBody>
                  <a:tcPr marL="7620" marR="7620" marT="7620" marB="0" anchor="ctr"/>
                </a:tc>
              </a:tr>
              <a:tr h="167640">
                <a:tc vMerge="1">
                  <a:txBody>
                    <a:bodyPr/>
                    <a:lstStyle/>
                    <a:p>
                      <a:endParaRPr kumimoji="1" lang="ja-JP" altLang="en-US"/>
                    </a:p>
                  </a:txBody>
                  <a:tcPr/>
                </a:tc>
                <a:tc>
                  <a:txBody>
                    <a:bodyPr/>
                    <a:lstStyle/>
                    <a:p>
                      <a:r>
                        <a:rPr lang="ja-JP" altLang="en-US" dirty="0" smtClean="0"/>
                        <a:t>因子分析</a:t>
                      </a:r>
                      <a:endParaRPr lang="ja-JP" altLang="en-US" dirty="0"/>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endParaRPr lang="ja-JP" altLang="en-US"/>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endParaRPr lang="ja-JP" altLang="en-US"/>
                    </a:p>
                  </a:txBody>
                  <a:tcPr marL="7620" marR="7620" marT="7620" marB="0" anchor="ctr"/>
                </a:tc>
                <a:tc>
                  <a:txBody>
                    <a:bodyPr/>
                    <a:lstStyle/>
                    <a:p>
                      <a:endParaRPr lang="ja-JP" altLang="en-US" dirty="0"/>
                    </a:p>
                  </a:txBody>
                  <a:tcPr marL="7620" marR="7620" marT="7620" marB="0" anchor="ctr"/>
                </a:tc>
              </a:tr>
              <a:tr h="167640">
                <a:tc vMerge="1">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r>
                        <a:rPr lang="ja-JP" altLang="en-US" dirty="0" smtClean="0"/>
                        <a:t>構造方程式モデリング</a:t>
                      </a:r>
                      <a:r>
                        <a:rPr lang="en-US" altLang="ja-JP" dirty="0" smtClean="0"/>
                        <a:t>SEM</a:t>
                      </a:r>
                      <a:endParaRPr lang="ja-JP" altLang="en-US" dirty="0"/>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endParaRPr lang="ja-JP" altLang="en-US"/>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algn="ctr" fontAlgn="ctr"/>
                      <a:r>
                        <a:rPr lang="ja-JP" altLang="en-US" sz="2000" u="none" strike="noStrike" dirty="0">
                          <a:effectLst/>
                        </a:rPr>
                        <a:t>○</a:t>
                      </a: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endParaRPr lang="ja-JP" altLang="en-US"/>
                    </a:p>
                  </a:txBody>
                  <a:tcPr marL="7620" marR="7620" marT="7620" marB="0" anchor="ctr"/>
                </a:tc>
                <a:tc>
                  <a:txBody>
                    <a:bodyPr/>
                    <a:lstStyle/>
                    <a:p>
                      <a:endParaRPr lang="ja-JP" altLang="en-US" dirty="0"/>
                    </a:p>
                  </a:txBody>
                  <a:tcPr marL="7620" marR="7620" marT="7620" marB="0" anchor="ctr"/>
                </a:tc>
              </a:tr>
              <a:tr h="167640">
                <a:tc vMerge="1">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SEM</a:t>
                      </a:r>
                      <a:r>
                        <a:rPr lang="ja-JP" altLang="en-US" dirty="0" smtClean="0"/>
                        <a:t>（確証的因子分析）</a:t>
                      </a:r>
                    </a:p>
                  </a:txBody>
                  <a:tcPr marL="7620" marR="7620" marT="7620" marB="0" anchor="ctr"/>
                </a:tc>
                <a:tc>
                  <a:txBody>
                    <a:bodyPr/>
                    <a:lstStyle/>
                    <a:p>
                      <a:pPr algn="ctr" fontAlgn="ctr"/>
                      <a:endParaRPr lang="ja-JP" altLang="en-US" sz="2000" b="0" i="0" u="none" strike="noStrike" dirty="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endParaRPr lang="ja-JP" altLang="en-US"/>
                    </a:p>
                  </a:txBody>
                  <a:tcPr marL="7620" marR="7620" marT="7620" marB="0" anchor="ctr"/>
                </a:tc>
                <a:tc>
                  <a:txBody>
                    <a:bodyPr/>
                    <a:lstStyle/>
                    <a:p>
                      <a:endParaRPr lang="ja-JP" altLang="en-US" dirty="0"/>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endParaRPr lang="ja-JP" altLang="en-US" dirty="0"/>
                    </a:p>
                  </a:txBody>
                  <a:tcPr marL="7620" marR="7620" marT="762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2000" u="none" strike="noStrike" dirty="0" smtClean="0">
                          <a:effectLst/>
                        </a:rPr>
                        <a:t>○</a:t>
                      </a:r>
                      <a:endParaRPr lang="ja-JP" altLang="en-US" sz="2000" b="0" i="0" u="none" strike="noStrike" dirty="0" smtClean="0">
                        <a:solidFill>
                          <a:srgbClr val="000000"/>
                        </a:solidFill>
                        <a:effectLst/>
                        <a:latin typeface="+mn-ea"/>
                        <a:ea typeface="+mn-ea"/>
                      </a:endParaRPr>
                    </a:p>
                  </a:txBody>
                  <a:tcPr marL="7620" marR="7620" marT="7620" marB="0" anchor="ctr"/>
                </a:tc>
                <a:tc>
                  <a:txBody>
                    <a:bodyPr/>
                    <a:lstStyle/>
                    <a:p>
                      <a:endParaRPr lang="ja-JP" altLang="en-US"/>
                    </a:p>
                  </a:txBody>
                  <a:tcPr marL="7620" marR="7620" marT="7620" marB="0" anchor="ctr"/>
                </a:tc>
                <a:tc>
                  <a:txBody>
                    <a:bodyPr/>
                    <a:lstStyle/>
                    <a:p>
                      <a:endParaRPr lang="ja-JP" altLang="en-US"/>
                    </a:p>
                  </a:txBody>
                  <a:tcPr marL="7620" marR="7620" marT="7620" marB="0" anchor="ctr"/>
                </a:tc>
                <a:tc>
                  <a:txBody>
                    <a:bodyPr/>
                    <a:lstStyle/>
                    <a:p>
                      <a:endParaRPr lang="ja-JP" altLang="en-US" dirty="0"/>
                    </a:p>
                  </a:txBody>
                  <a:tcPr marL="7620" marR="7620" marT="7620" marB="0" anchor="ctr"/>
                </a:tc>
              </a:tr>
            </a:tbl>
          </a:graphicData>
        </a:graphic>
      </p:graphicFrame>
      <p:sp>
        <p:nvSpPr>
          <p:cNvPr id="5" name="テキスト ボックス 4"/>
          <p:cNvSpPr txBox="1"/>
          <p:nvPr/>
        </p:nvSpPr>
        <p:spPr>
          <a:xfrm>
            <a:off x="755576" y="4725144"/>
            <a:ext cx="7776864" cy="1938992"/>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400" dirty="0" smtClean="0"/>
              <a:t>主成分分析と因子分析の違いは、新しく抽出された変数（潜在変数）が、主成分分析では目的変数で、因子分析では説明変数であること</a:t>
            </a:r>
            <a:endParaRPr kumimoji="1" lang="en-US" altLang="ja-JP" sz="2400" dirty="0" smtClean="0"/>
          </a:p>
          <a:p>
            <a:pPr marL="342900" indent="-342900">
              <a:buFont typeface="Arial" panose="020B0604020202020204" pitchFamily="34" charset="0"/>
              <a:buChar char="•"/>
            </a:pPr>
            <a:r>
              <a:rPr lang="en-US" altLang="ja-JP" sz="2400" dirty="0" smtClean="0"/>
              <a:t>SEM</a:t>
            </a:r>
            <a:r>
              <a:rPr lang="ja-JP" altLang="en-US" sz="2400" dirty="0" smtClean="0"/>
              <a:t>では、</a:t>
            </a:r>
            <a:r>
              <a:rPr lang="en-US" altLang="ja-JP" sz="2400" dirty="0" smtClean="0"/>
              <a:t>1</a:t>
            </a:r>
            <a:r>
              <a:rPr lang="ja-JP" altLang="en-US" sz="2400" dirty="0" smtClean="0"/>
              <a:t>つ以上の潜在変数と量的変数が、目的変数と量的変数の両方に使われている</a:t>
            </a:r>
            <a:endParaRPr lang="en-US" altLang="ja-JP" dirty="0"/>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6" name="スライド番号プレースホルダー 5"/>
          <p:cNvSpPr>
            <a:spLocks noGrp="1"/>
          </p:cNvSpPr>
          <p:nvPr>
            <p:ph type="sldNum" sz="quarter" idx="12"/>
          </p:nvPr>
        </p:nvSpPr>
        <p:spPr/>
        <p:txBody>
          <a:bodyPr/>
          <a:lstStyle/>
          <a:p>
            <a:fld id="{9854D410-88A6-4495-AA59-E82C84E03408}" type="slidenum">
              <a:rPr kumimoji="1" lang="ja-JP" altLang="en-US" smtClean="0"/>
              <a:t>14</a:t>
            </a:fld>
            <a:endParaRPr kumimoji="1" lang="ja-JP" altLang="en-US"/>
          </a:p>
        </p:txBody>
      </p:sp>
    </p:spTree>
    <p:extLst>
      <p:ext uri="{BB962C8B-B14F-4D97-AF65-F5344CB8AC3E}">
        <p14:creationId xmlns:p14="http://schemas.microsoft.com/office/powerpoint/2010/main" val="3171102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800" dirty="0" smtClean="0"/>
              <a:t>ここで大事な多変量解析の</a:t>
            </a:r>
            <a:r>
              <a:rPr lang="ja-JP" altLang="en-US" sz="4800" dirty="0"/>
              <a:t>役割</a:t>
            </a:r>
            <a:endParaRPr kumimoji="1" lang="ja-JP" altLang="en-US" sz="4800" dirty="0"/>
          </a:p>
        </p:txBody>
      </p:sp>
      <p:sp>
        <p:nvSpPr>
          <p:cNvPr id="10" name="コンテンツ プレースホルダー 9"/>
          <p:cNvSpPr>
            <a:spLocks noGrp="1"/>
          </p:cNvSpPr>
          <p:nvPr>
            <p:ph sz="half" idx="1"/>
          </p:nvPr>
        </p:nvSpPr>
        <p:spPr/>
        <p:txBody>
          <a:bodyPr>
            <a:normAutofit fontScale="85000" lnSpcReduction="20000"/>
          </a:bodyPr>
          <a:lstStyle/>
          <a:p>
            <a:r>
              <a:rPr lang="ja-JP" altLang="en-US" dirty="0"/>
              <a:t>大抵は</a:t>
            </a:r>
            <a:r>
              <a:rPr kumimoji="1" lang="ja-JP" altLang="en-US" dirty="0" smtClean="0"/>
              <a:t>説明変数間に相関があるからこそ</a:t>
            </a:r>
            <a:endParaRPr kumimoji="1" lang="en-US" altLang="ja-JP" dirty="0" smtClean="0"/>
          </a:p>
          <a:p>
            <a:r>
              <a:rPr lang="ja-JP" altLang="en-US" dirty="0"/>
              <a:t>単相関と</a:t>
            </a:r>
            <a:r>
              <a:rPr lang="ja-JP" altLang="en-US" dirty="0" smtClean="0"/>
              <a:t>は違った結果になる</a:t>
            </a:r>
            <a:endParaRPr kumimoji="1" lang="en-US" altLang="ja-JP" dirty="0" smtClean="0"/>
          </a:p>
          <a:p>
            <a:r>
              <a:rPr lang="ja-JP" altLang="en-US" dirty="0" smtClean="0"/>
              <a:t>例</a:t>
            </a:r>
            <a:r>
              <a:rPr lang="en-US" altLang="ja-JP" dirty="0" smtClean="0"/>
              <a:t>.</a:t>
            </a:r>
            <a:r>
              <a:rPr lang="ja-JP" altLang="en-US" dirty="0" smtClean="0"/>
              <a:t>　専門的ケアができる人はどういう人か？説明変数＝経験年数があるほど研修を受けている</a:t>
            </a:r>
            <a:endParaRPr lang="en-US" altLang="ja-JP" dirty="0" smtClean="0"/>
          </a:p>
          <a:p>
            <a:r>
              <a:rPr kumimoji="1" lang="ja-JP" altLang="en-US" dirty="0" smtClean="0"/>
              <a:t>多変量解析</a:t>
            </a:r>
            <a:r>
              <a:rPr lang="ja-JP" altLang="en-US" dirty="0"/>
              <a:t>では</a:t>
            </a:r>
            <a:r>
              <a:rPr kumimoji="1" lang="ja-JP" altLang="en-US" dirty="0" smtClean="0"/>
              <a:t>両方とも関連があれば、それぞれ「</a:t>
            </a:r>
            <a:r>
              <a:rPr lang="ja-JP" altLang="en-US" dirty="0" smtClean="0"/>
              <a:t>独自」の重なり</a:t>
            </a:r>
            <a:endParaRPr kumimoji="1" lang="en-US" altLang="ja-JP" dirty="0" smtClean="0"/>
          </a:p>
          <a:p>
            <a:r>
              <a:rPr lang="ja-JP" altLang="en-US" dirty="0"/>
              <a:t>ベテランは研修を受けるべき</a:t>
            </a:r>
            <a:r>
              <a:rPr lang="ja-JP" altLang="en-US" dirty="0" smtClean="0"/>
              <a:t>？</a:t>
            </a:r>
            <a:endParaRPr lang="en-US" altLang="ja-JP" dirty="0"/>
          </a:p>
          <a:p>
            <a:endParaRPr lang="en-US" altLang="ja-JP" dirty="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11" name="コンテンツ プレースホルダー 10"/>
          <p:cNvSpPr>
            <a:spLocks noGrp="1"/>
          </p:cNvSpPr>
          <p:nvPr>
            <p:ph sz="half" idx="2"/>
          </p:nvPr>
        </p:nvSpPr>
        <p:spPr/>
        <p:txBody>
          <a:bodyPr>
            <a:normAutofit fontScale="85000" lnSpcReduction="20000"/>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1F032CE3-1582-4FCA-ADF8-C62B7E810E18}" type="slidenum">
              <a:rPr lang="ja-JP" altLang="en-US" smtClean="0"/>
              <a:pPr>
                <a:defRPr/>
              </a:pPr>
              <a:t>15</a:t>
            </a:fld>
            <a:endParaRPr lang="ja-JP" altLang="en-US"/>
          </a:p>
        </p:txBody>
      </p:sp>
      <p:grpSp>
        <p:nvGrpSpPr>
          <p:cNvPr id="6" name="グループ化 5"/>
          <p:cNvGrpSpPr/>
          <p:nvPr/>
        </p:nvGrpSpPr>
        <p:grpSpPr>
          <a:xfrm>
            <a:off x="4979282" y="2942761"/>
            <a:ext cx="2849905" cy="2243228"/>
            <a:chOff x="4979282" y="2942761"/>
            <a:chExt cx="2849905" cy="2243228"/>
          </a:xfrm>
        </p:grpSpPr>
        <p:sp>
          <p:nvSpPr>
            <p:cNvPr id="7" name="円/楕円 6"/>
            <p:cNvSpPr/>
            <p:nvPr/>
          </p:nvSpPr>
          <p:spPr>
            <a:xfrm>
              <a:off x="5312690" y="3429000"/>
              <a:ext cx="1756989" cy="1756989"/>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研修</a:t>
              </a:r>
              <a:endParaRPr kumimoji="1" lang="ja-JP" altLang="en-US" sz="2400" dirty="0">
                <a:solidFill>
                  <a:schemeClr val="tx1"/>
                </a:solidFill>
              </a:endParaRPr>
            </a:p>
          </p:txBody>
        </p:sp>
        <p:sp>
          <p:nvSpPr>
            <p:cNvPr id="8" name="円/楕円 7"/>
            <p:cNvSpPr/>
            <p:nvPr/>
          </p:nvSpPr>
          <p:spPr>
            <a:xfrm>
              <a:off x="6072198" y="2942761"/>
              <a:ext cx="1756989" cy="1756989"/>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400" b="1" dirty="0">
                  <a:solidFill>
                    <a:schemeClr val="tx1"/>
                  </a:solidFill>
                  <a:latin typeface="+mn-ea"/>
                </a:rPr>
                <a:t>ケア</a:t>
              </a:r>
              <a:endParaRPr kumimoji="1" lang="ja-JP" altLang="en-US" sz="2400" b="1" dirty="0">
                <a:solidFill>
                  <a:schemeClr val="tx1"/>
                </a:solidFill>
                <a:latin typeface="+mn-ea"/>
              </a:endParaRPr>
            </a:p>
          </p:txBody>
        </p:sp>
        <p:sp>
          <p:nvSpPr>
            <p:cNvPr id="9" name="円/楕円 8"/>
            <p:cNvSpPr/>
            <p:nvPr/>
          </p:nvSpPr>
          <p:spPr>
            <a:xfrm>
              <a:off x="4979282" y="2986873"/>
              <a:ext cx="1756989" cy="1756989"/>
            </a:xfrm>
            <a:prstGeom prst="ellipse">
              <a:avLst/>
            </a:prstGeom>
            <a:solidFill>
              <a:srgbClr val="00B050">
                <a:alpha val="28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経験</a:t>
              </a:r>
              <a:endParaRPr kumimoji="1" lang="ja-JP" altLang="en-US" sz="2400" dirty="0">
                <a:solidFill>
                  <a:schemeClr val="tx1"/>
                </a:solidFill>
              </a:endParaRPr>
            </a:p>
          </p:txBody>
        </p:sp>
      </p:grpSp>
      <p:sp>
        <p:nvSpPr>
          <p:cNvPr id="12" name="右矢印 11"/>
          <p:cNvSpPr/>
          <p:nvPr/>
        </p:nvSpPr>
        <p:spPr>
          <a:xfrm rot="1183058">
            <a:off x="5258262" y="2897928"/>
            <a:ext cx="1199028" cy="452279"/>
          </a:xfrm>
          <a:prstGeom prst="rightArrow">
            <a:avLst>
              <a:gd name="adj1" fmla="val 50000"/>
              <a:gd name="adj2" fmla="val 157506"/>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rot="16200000">
            <a:off x="6311860" y="4755751"/>
            <a:ext cx="1199028" cy="452279"/>
          </a:xfrm>
          <a:prstGeom prst="rightArrow">
            <a:avLst>
              <a:gd name="adj1" fmla="val 50000"/>
              <a:gd name="adj2" fmla="val 157506"/>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1315172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説明変数</a:t>
            </a:r>
            <a:r>
              <a:rPr lang="ja-JP" altLang="en-US" dirty="0" smtClean="0"/>
              <a:t>の直接、間接の関連</a:t>
            </a:r>
            <a:endParaRPr kumimoji="1" lang="ja-JP" altLang="en-US" dirty="0"/>
          </a:p>
        </p:txBody>
      </p:sp>
      <p:sp>
        <p:nvSpPr>
          <p:cNvPr id="3" name="コンテンツ プレースホルダ 2"/>
          <p:cNvSpPr>
            <a:spLocks noGrp="1"/>
          </p:cNvSpPr>
          <p:nvPr>
            <p:ph sz="half" idx="1"/>
          </p:nvPr>
        </p:nvSpPr>
        <p:spPr/>
        <p:txBody>
          <a:bodyPr>
            <a:normAutofit fontScale="92500" lnSpcReduction="10000"/>
          </a:bodyPr>
          <a:lstStyle/>
          <a:p>
            <a:r>
              <a:rPr lang="ja-JP" altLang="en-US" dirty="0" smtClean="0"/>
              <a:t>研修受講は、専門的ケアと「独自」の重なり</a:t>
            </a:r>
            <a:endParaRPr lang="en-US" altLang="ja-JP" dirty="0" smtClean="0"/>
          </a:p>
          <a:p>
            <a:r>
              <a:rPr lang="ja-JP" altLang="en-US" dirty="0" smtClean="0"/>
              <a:t>経験年数</a:t>
            </a:r>
            <a:r>
              <a:rPr kumimoji="1" lang="ja-JP" altLang="en-US" dirty="0" smtClean="0"/>
              <a:t>は、「独自」</a:t>
            </a:r>
            <a:r>
              <a:rPr lang="ja-JP" altLang="en-US" dirty="0" smtClean="0"/>
              <a:t>の</a:t>
            </a:r>
            <a:r>
              <a:rPr lang="ja-JP" altLang="en-US" dirty="0"/>
              <a:t>重なり</a:t>
            </a:r>
            <a:r>
              <a:rPr kumimoji="1" lang="ja-JP" altLang="en-US" dirty="0" smtClean="0"/>
              <a:t>をも</a:t>
            </a:r>
            <a:r>
              <a:rPr lang="ja-JP" altLang="en-US" dirty="0" smtClean="0"/>
              <a:t>たない</a:t>
            </a:r>
            <a:endParaRPr lang="en-US" altLang="ja-JP" dirty="0" smtClean="0"/>
          </a:p>
          <a:p>
            <a:r>
              <a:rPr lang="ja-JP" altLang="en-US" dirty="0" smtClean="0"/>
              <a:t>研修（媒介変数）を介して「間接的」に関連している</a:t>
            </a:r>
            <a:endParaRPr lang="en-US" altLang="ja-JP" dirty="0" smtClean="0"/>
          </a:p>
          <a:p>
            <a:r>
              <a:rPr lang="ja-JP" altLang="en-US" dirty="0" smtClean="0"/>
              <a:t>経験年数→研修受講→専門的ケア</a:t>
            </a:r>
            <a:endParaRPr lang="en-US" altLang="ja-JP" dirty="0" smtClean="0"/>
          </a:p>
          <a:p>
            <a:r>
              <a:rPr kumimoji="1" lang="ja-JP" altLang="en-US" dirty="0"/>
              <a:t>研修</a:t>
            </a:r>
            <a:r>
              <a:rPr kumimoji="1" lang="ja-JP" altLang="en-US" dirty="0" smtClean="0"/>
              <a:t>を受ければよい→経験で学ぶものを取り込んだすぐれた研修</a:t>
            </a:r>
            <a:endParaRPr kumimoji="1" lang="ja-JP" altLang="en-US" dirty="0"/>
          </a:p>
        </p:txBody>
      </p:sp>
      <p:sp>
        <p:nvSpPr>
          <p:cNvPr id="6" name="コンテンツ プレースホルダー 5"/>
          <p:cNvSpPr>
            <a:spLocks noGrp="1"/>
          </p:cNvSpPr>
          <p:nvPr>
            <p:ph sz="half" idx="2"/>
          </p:nvPr>
        </p:nvSpPr>
        <p:spPr/>
        <p:txBody>
          <a:bodyPr>
            <a:normAutofit fontScale="92500" lnSpcReduction="10000"/>
          </a:bodyPr>
          <a:lstStyle/>
          <a:p>
            <a:endParaRPr kumimoji="1" lang="ja-JP" altLang="en-US" dirty="0"/>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16</a:t>
            </a:fld>
            <a:endParaRPr lang="ja-JP" altLang="en-US"/>
          </a:p>
        </p:txBody>
      </p:sp>
      <p:grpSp>
        <p:nvGrpSpPr>
          <p:cNvPr id="15" name="グループ化 14"/>
          <p:cNvGrpSpPr/>
          <p:nvPr/>
        </p:nvGrpSpPr>
        <p:grpSpPr>
          <a:xfrm>
            <a:off x="5292080" y="3430139"/>
            <a:ext cx="2971435" cy="2042741"/>
            <a:chOff x="3000364" y="3214686"/>
            <a:chExt cx="2971435" cy="2042741"/>
          </a:xfrm>
        </p:grpSpPr>
        <p:sp>
          <p:nvSpPr>
            <p:cNvPr id="16" name="円/楕円 15"/>
            <p:cNvSpPr/>
            <p:nvPr/>
          </p:nvSpPr>
          <p:spPr>
            <a:xfrm>
              <a:off x="3571868" y="3500438"/>
              <a:ext cx="1756988" cy="1756989"/>
            </a:xfrm>
            <a:prstGeom prst="ellipse">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研修</a:t>
              </a:r>
              <a:endParaRPr kumimoji="1" lang="ja-JP" altLang="en-US" sz="2400" dirty="0">
                <a:solidFill>
                  <a:schemeClr val="tx1"/>
                </a:solidFill>
              </a:endParaRPr>
            </a:p>
          </p:txBody>
        </p:sp>
        <p:sp>
          <p:nvSpPr>
            <p:cNvPr id="17" name="円/楕円 16"/>
            <p:cNvSpPr/>
            <p:nvPr/>
          </p:nvSpPr>
          <p:spPr>
            <a:xfrm>
              <a:off x="4214810" y="3286124"/>
              <a:ext cx="1756989" cy="1756989"/>
            </a:xfrm>
            <a:prstGeom prst="ellipse">
              <a:avLst/>
            </a:prstGeom>
            <a:solidFill>
              <a:srgbClr val="FF0000">
                <a:alpha val="41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400" b="1" dirty="0">
                  <a:solidFill>
                    <a:schemeClr val="tx1"/>
                  </a:solidFill>
                  <a:latin typeface="+mn-ea"/>
                </a:rPr>
                <a:t>ケア</a:t>
              </a:r>
              <a:endParaRPr kumimoji="1" lang="ja-JP" altLang="en-US" sz="2400" b="1" dirty="0">
                <a:solidFill>
                  <a:schemeClr val="tx1"/>
                </a:solidFill>
                <a:latin typeface="+mn-ea"/>
              </a:endParaRPr>
            </a:p>
          </p:txBody>
        </p:sp>
        <p:sp>
          <p:nvSpPr>
            <p:cNvPr id="19" name="円/楕円 18"/>
            <p:cNvSpPr/>
            <p:nvPr/>
          </p:nvSpPr>
          <p:spPr>
            <a:xfrm>
              <a:off x="3000364" y="3214686"/>
              <a:ext cx="1756988" cy="1756989"/>
            </a:xfrm>
            <a:prstGeom prst="ellipse">
              <a:avLst/>
            </a:prstGeom>
            <a:solidFill>
              <a:srgbClr val="00B050">
                <a:alpha val="28000"/>
              </a:srgb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経験</a:t>
              </a:r>
              <a:endParaRPr kumimoji="1" lang="ja-JP" altLang="en-US" sz="2400" dirty="0">
                <a:solidFill>
                  <a:schemeClr val="tx1"/>
                </a:solidFill>
              </a:endParaRPr>
            </a:p>
          </p:txBody>
        </p:sp>
      </p:grpSp>
      <p:sp>
        <p:nvSpPr>
          <p:cNvPr id="18" name="右矢印 17"/>
          <p:cNvSpPr/>
          <p:nvPr/>
        </p:nvSpPr>
        <p:spPr>
          <a:xfrm rot="4769866">
            <a:off x="6608369" y="3523242"/>
            <a:ext cx="1199028" cy="452279"/>
          </a:xfrm>
          <a:prstGeom prst="rightArrow">
            <a:avLst>
              <a:gd name="adj1" fmla="val 50000"/>
              <a:gd name="adj2" fmla="val 157506"/>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3510640657"/>
      </p:ext>
    </p:extLst>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eaLnBrk="1" fontAlgn="auto" hangingPunct="1">
              <a:spcAft>
                <a:spcPts val="0"/>
              </a:spcAft>
              <a:defRPr/>
            </a:pPr>
            <a:r>
              <a:rPr lang="ja-JP" altLang="en-US" sz="4800" dirty="0" smtClean="0"/>
              <a:t>媒介変数（</a:t>
            </a:r>
            <a:r>
              <a:rPr lang="en-US" altLang="ja-JP" sz="4800" dirty="0" smtClean="0"/>
              <a:t>Mediator</a:t>
            </a:r>
            <a:r>
              <a:rPr lang="ja-JP" altLang="en-US" sz="4800" dirty="0" smtClean="0"/>
              <a:t>）</a:t>
            </a:r>
          </a:p>
        </p:txBody>
      </p:sp>
      <p:sp>
        <p:nvSpPr>
          <p:cNvPr id="4" name="コンテンツ プレースホルダー 3"/>
          <p:cNvSpPr>
            <a:spLocks noGrp="1"/>
          </p:cNvSpPr>
          <p:nvPr>
            <p:ph idx="1"/>
          </p:nvPr>
        </p:nvSpPr>
        <p:spPr/>
        <p:txBody>
          <a:bodyPr>
            <a:normAutofit/>
          </a:bodyPr>
          <a:lstStyle/>
          <a:p>
            <a:r>
              <a:rPr kumimoji="1" lang="ja-JP" altLang="en-US" sz="2800" dirty="0" smtClean="0"/>
              <a:t>経験年数は直接効果</a:t>
            </a:r>
            <a:r>
              <a:rPr lang="ja-JP" altLang="en-US" sz="2800" dirty="0"/>
              <a:t>は</a:t>
            </a:r>
            <a:r>
              <a:rPr lang="ja-JP" altLang="en-US" sz="2800" dirty="0" smtClean="0"/>
              <a:t>なく</a:t>
            </a:r>
            <a:r>
              <a:rPr kumimoji="1" lang="ja-JP" altLang="en-US" sz="2800" dirty="0" smtClean="0"/>
              <a:t>間接効果を持つ→階層的分析　経験年数だけをいれたモデル１とそれに研修受講を追加したモデル２の比較</a:t>
            </a:r>
            <a:endParaRPr kumimoji="1" lang="ja-JP" altLang="en-US" sz="2800" dirty="0"/>
          </a:p>
        </p:txBody>
      </p:sp>
      <p:sp>
        <p:nvSpPr>
          <p:cNvPr id="33796" name="スライド番号プレースホルダ 1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24543B1-5F9E-4BF0-B8D9-2B4D984FF754}" type="slidenum">
              <a:rPr lang="ja-JP" altLang="en-US" smtClean="0"/>
              <a:pPr/>
              <a:t>17</a:t>
            </a:fld>
            <a:endParaRPr lang="ja-JP" altLang="en-US" smtClean="0"/>
          </a:p>
        </p:txBody>
      </p:sp>
      <p:sp>
        <p:nvSpPr>
          <p:cNvPr id="33" name="Text Box 3"/>
          <p:cNvSpPr txBox="1">
            <a:spLocks noChangeArrowheads="1"/>
          </p:cNvSpPr>
          <p:nvPr/>
        </p:nvSpPr>
        <p:spPr bwMode="auto">
          <a:xfrm>
            <a:off x="5644029" y="3597779"/>
            <a:ext cx="2625259" cy="1554109"/>
          </a:xfrm>
          <a:prstGeom prst="rect">
            <a:avLst/>
          </a:prstGeom>
          <a:solidFill>
            <a:srgbClr val="FFFFFF"/>
          </a:solidFill>
          <a:ln w="63500">
            <a:solidFill>
              <a:srgbClr val="00B050"/>
            </a:solidFill>
            <a:miter lim="800000"/>
            <a:headEnd/>
            <a:tailEnd/>
          </a:ln>
        </p:spPr>
        <p:txBody>
          <a:bodyPr anchor="ctr"/>
          <a:lstStyle/>
          <a:p>
            <a:pPr algn="ctr"/>
            <a:r>
              <a:rPr lang="ja-JP" altLang="en-US" sz="3600" dirty="0">
                <a:latin typeface="ＭＳ Ｐゴシック" pitchFamily="50" charset="-128"/>
              </a:rPr>
              <a:t>専門的ケア</a:t>
            </a:r>
            <a:endParaRPr lang="ja-JP" altLang="ja-JP" sz="3600" dirty="0">
              <a:latin typeface="ＭＳ Ｐゴシック" pitchFamily="50" charset="-128"/>
            </a:endParaRPr>
          </a:p>
        </p:txBody>
      </p:sp>
      <p:sp>
        <p:nvSpPr>
          <p:cNvPr id="34" name="Text Box 4"/>
          <p:cNvSpPr txBox="1">
            <a:spLocks noChangeArrowheads="1"/>
          </p:cNvSpPr>
          <p:nvPr/>
        </p:nvSpPr>
        <p:spPr bwMode="auto">
          <a:xfrm>
            <a:off x="811176" y="3530859"/>
            <a:ext cx="2802439" cy="672538"/>
          </a:xfrm>
          <a:prstGeom prst="rect">
            <a:avLst/>
          </a:prstGeom>
          <a:solidFill>
            <a:srgbClr val="FFFFFF"/>
          </a:solidFill>
          <a:ln w="63500">
            <a:solidFill>
              <a:srgbClr val="00B050"/>
            </a:solidFill>
            <a:miter lim="800000"/>
            <a:headEnd/>
            <a:tailEnd/>
          </a:ln>
        </p:spPr>
        <p:txBody>
          <a:bodyPr anchor="ctr"/>
          <a:lstStyle/>
          <a:p>
            <a:pPr algn="ctr"/>
            <a:r>
              <a:rPr lang="ja-JP" altLang="en-US" sz="3200" dirty="0"/>
              <a:t>経験年数</a:t>
            </a:r>
            <a:endParaRPr lang="ja-JP" altLang="ja-JP" sz="3200" dirty="0"/>
          </a:p>
        </p:txBody>
      </p:sp>
      <p:sp>
        <p:nvSpPr>
          <p:cNvPr id="35" name="Text Box 5"/>
          <p:cNvSpPr txBox="1">
            <a:spLocks noChangeArrowheads="1"/>
          </p:cNvSpPr>
          <p:nvPr/>
        </p:nvSpPr>
        <p:spPr bwMode="auto">
          <a:xfrm>
            <a:off x="1116986" y="5013176"/>
            <a:ext cx="2858766" cy="857335"/>
          </a:xfrm>
          <a:prstGeom prst="rect">
            <a:avLst/>
          </a:prstGeom>
          <a:solidFill>
            <a:srgbClr val="FFFFFF"/>
          </a:solidFill>
          <a:ln w="63500">
            <a:solidFill>
              <a:srgbClr val="00B050"/>
            </a:solidFill>
            <a:prstDash val="solid"/>
            <a:miter lim="800000"/>
            <a:headEnd/>
            <a:tailEnd/>
          </a:ln>
        </p:spPr>
        <p:txBody>
          <a:bodyPr anchor="ctr"/>
          <a:lstStyle/>
          <a:p>
            <a:pPr algn="ctr"/>
            <a:r>
              <a:rPr lang="ja-JP" altLang="en-US" sz="3200" dirty="0" smtClean="0"/>
              <a:t>研修</a:t>
            </a:r>
            <a:r>
              <a:rPr lang="ja-JP" altLang="en-US" sz="3200" dirty="0"/>
              <a:t>受講</a:t>
            </a:r>
            <a:endParaRPr lang="ja-JP" sz="3200" dirty="0"/>
          </a:p>
        </p:txBody>
      </p:sp>
      <p:sp>
        <p:nvSpPr>
          <p:cNvPr id="37" name="Line 8"/>
          <p:cNvSpPr>
            <a:spLocks noChangeShapeType="1"/>
          </p:cNvSpPr>
          <p:nvPr/>
        </p:nvSpPr>
        <p:spPr bwMode="auto">
          <a:xfrm flipV="1">
            <a:off x="4007736" y="4077072"/>
            <a:ext cx="1636293" cy="1020576"/>
          </a:xfrm>
          <a:prstGeom prst="line">
            <a:avLst/>
          </a:prstGeom>
          <a:noFill/>
          <a:ln w="63500">
            <a:solidFill>
              <a:srgbClr val="FF0000"/>
            </a:solidFill>
            <a:prstDash val="solid"/>
            <a:round/>
            <a:headEnd/>
            <a:tailEnd type="triangle" w="med" len="med"/>
          </a:ln>
        </p:spPr>
        <p:txBody>
          <a:bodyPr anchor="ctr"/>
          <a:lstStyle/>
          <a:p>
            <a:endParaRPr lang="ja-JP" altLang="en-US"/>
          </a:p>
        </p:txBody>
      </p:sp>
      <p:sp>
        <p:nvSpPr>
          <p:cNvPr id="39" name="Line 8"/>
          <p:cNvSpPr>
            <a:spLocks noChangeShapeType="1"/>
          </p:cNvSpPr>
          <p:nvPr/>
        </p:nvSpPr>
        <p:spPr bwMode="auto">
          <a:xfrm>
            <a:off x="3613614" y="3861048"/>
            <a:ext cx="2030413" cy="39657"/>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40" name="Line 8"/>
          <p:cNvSpPr>
            <a:spLocks noChangeShapeType="1"/>
          </p:cNvSpPr>
          <p:nvPr/>
        </p:nvSpPr>
        <p:spPr bwMode="auto">
          <a:xfrm>
            <a:off x="2384458" y="4203397"/>
            <a:ext cx="84449" cy="807555"/>
          </a:xfrm>
          <a:prstGeom prst="line">
            <a:avLst/>
          </a:prstGeom>
          <a:noFill/>
          <a:ln w="63500">
            <a:solidFill>
              <a:srgbClr val="FF0000"/>
            </a:solidFill>
            <a:prstDash val="solid"/>
            <a:round/>
            <a:headEnd/>
            <a:tailEnd type="triangle" w="med" len="med"/>
          </a:ln>
        </p:spPr>
        <p:txBody>
          <a:bodyPr anchor="ctr"/>
          <a:lstStyle/>
          <a:p>
            <a:endParaRPr lang="ja-JP" altLang="en-US"/>
          </a:p>
        </p:txBody>
      </p:sp>
      <p:sp>
        <p:nvSpPr>
          <p:cNvPr id="42" name="テキスト ボックス 12"/>
          <p:cNvSpPr txBox="1">
            <a:spLocks noChangeArrowheads="1"/>
          </p:cNvSpPr>
          <p:nvPr/>
        </p:nvSpPr>
        <p:spPr bwMode="auto">
          <a:xfrm>
            <a:off x="3588173" y="3057024"/>
            <a:ext cx="2232248" cy="646331"/>
          </a:xfrm>
          <a:prstGeom prst="rect">
            <a:avLst/>
          </a:prstGeom>
          <a:noFill/>
          <a:ln w="9525">
            <a:noFill/>
            <a:miter lim="800000"/>
            <a:headEnd/>
            <a:tailEnd/>
          </a:ln>
        </p:spPr>
        <p:txBody>
          <a:bodyPr wrap="square">
            <a:spAutoFit/>
          </a:bodyPr>
          <a:lstStyle/>
          <a:p>
            <a:r>
              <a:rPr lang="ja-JP" altLang="en-US" sz="3600" dirty="0" smtClean="0">
                <a:solidFill>
                  <a:srgbClr val="0070C0"/>
                </a:solidFill>
                <a:latin typeface="Calibri" pitchFamily="34" charset="0"/>
              </a:rPr>
              <a:t>直接効果</a:t>
            </a:r>
            <a:endParaRPr lang="ja-JP" altLang="en-US" sz="3600" dirty="0">
              <a:solidFill>
                <a:srgbClr val="0070C0"/>
              </a:solidFill>
              <a:latin typeface="Calibri" pitchFamily="34" charset="0"/>
            </a:endParaRPr>
          </a:p>
        </p:txBody>
      </p:sp>
      <p:sp>
        <p:nvSpPr>
          <p:cNvPr id="44" name="テキスト ボックス 12"/>
          <p:cNvSpPr txBox="1">
            <a:spLocks noChangeArrowheads="1"/>
          </p:cNvSpPr>
          <p:nvPr/>
        </p:nvSpPr>
        <p:spPr bwMode="auto">
          <a:xfrm>
            <a:off x="2497491" y="4203338"/>
            <a:ext cx="2232248" cy="646331"/>
          </a:xfrm>
          <a:prstGeom prst="rect">
            <a:avLst/>
          </a:prstGeom>
          <a:noFill/>
          <a:ln w="9525">
            <a:noFill/>
            <a:miter lim="800000"/>
            <a:headEnd/>
            <a:tailEnd/>
          </a:ln>
        </p:spPr>
        <p:txBody>
          <a:bodyPr wrap="square">
            <a:spAutoFit/>
          </a:bodyPr>
          <a:lstStyle/>
          <a:p>
            <a:r>
              <a:rPr lang="ja-JP" altLang="en-US" sz="3600" dirty="0" smtClean="0">
                <a:solidFill>
                  <a:srgbClr val="0070C0"/>
                </a:solidFill>
                <a:latin typeface="Calibri" pitchFamily="34" charset="0"/>
              </a:rPr>
              <a:t>間接効果</a:t>
            </a:r>
            <a:endParaRPr lang="ja-JP" altLang="en-US" sz="3600" dirty="0">
              <a:solidFill>
                <a:srgbClr val="0070C0"/>
              </a:solidFill>
              <a:latin typeface="Calibri" pitchFamily="34" charset="0"/>
            </a:endParaRPr>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2701253113"/>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 calcmode="lin" valueType="num">
                                      <p:cBhvr additive="base">
                                        <p:cTn id="7" dur="500" fill="hold"/>
                                        <p:tgtEl>
                                          <p:spTgt spid="42"/>
                                        </p:tgtEl>
                                        <p:attrNameLst>
                                          <p:attrName>ppt_x</p:attrName>
                                        </p:attrNameLst>
                                      </p:cBhvr>
                                      <p:tavLst>
                                        <p:tav tm="0">
                                          <p:val>
                                            <p:strVal val="#ppt_x"/>
                                          </p:val>
                                        </p:tav>
                                        <p:tav tm="100000">
                                          <p:val>
                                            <p:strVal val="#ppt_x"/>
                                          </p:val>
                                        </p:tav>
                                      </p:tavLst>
                                    </p:anim>
                                    <p:anim calcmode="lin" valueType="num">
                                      <p:cBhvr additive="base">
                                        <p:cTn id="8" dur="500" fill="hold"/>
                                        <p:tgtEl>
                                          <p:spTgt spid="4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anim calcmode="lin" valueType="num">
                                      <p:cBhvr additive="base">
                                        <p:cTn id="11" dur="500" fill="hold"/>
                                        <p:tgtEl>
                                          <p:spTgt spid="44"/>
                                        </p:tgtEl>
                                        <p:attrNameLst>
                                          <p:attrName>ppt_x</p:attrName>
                                        </p:attrNameLst>
                                      </p:cBhvr>
                                      <p:tavLst>
                                        <p:tav tm="0">
                                          <p:val>
                                            <p:strVal val="#ppt_x"/>
                                          </p:val>
                                        </p:tav>
                                        <p:tav tm="100000">
                                          <p:val>
                                            <p:strVal val="#ppt_x"/>
                                          </p:val>
                                        </p:tav>
                                      </p:tavLst>
                                    </p:anim>
                                    <p:anim calcmode="lin" valueType="num">
                                      <p:cBhvr additive="base">
                                        <p:cTn id="12"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eaLnBrk="1" fontAlgn="auto" hangingPunct="1">
              <a:spcAft>
                <a:spcPts val="0"/>
              </a:spcAft>
              <a:defRPr/>
            </a:pPr>
            <a:r>
              <a:rPr lang="ja-JP" altLang="en-US" dirty="0"/>
              <a:t>疑似</a:t>
            </a:r>
            <a:r>
              <a:rPr lang="ja-JP" altLang="en-US" dirty="0" smtClean="0"/>
              <a:t>相関を生む交洛変数</a:t>
            </a:r>
          </a:p>
        </p:txBody>
      </p:sp>
      <p:grpSp>
        <p:nvGrpSpPr>
          <p:cNvPr id="32773" name="Group 2"/>
          <p:cNvGrpSpPr>
            <a:grpSpLocks noGrp="1"/>
          </p:cNvGrpSpPr>
          <p:nvPr/>
        </p:nvGrpSpPr>
        <p:grpSpPr bwMode="auto">
          <a:xfrm>
            <a:off x="500063" y="1597025"/>
            <a:ext cx="7769225" cy="4262438"/>
            <a:chOff x="786" y="9038"/>
            <a:chExt cx="3427" cy="1407"/>
          </a:xfrm>
        </p:grpSpPr>
        <p:sp>
          <p:nvSpPr>
            <p:cNvPr id="32782" name="Text Box 3"/>
            <p:cNvSpPr txBox="1">
              <a:spLocks noChangeArrowheads="1"/>
            </p:cNvSpPr>
            <p:nvPr/>
          </p:nvSpPr>
          <p:spPr bwMode="auto">
            <a:xfrm>
              <a:off x="3055" y="9501"/>
              <a:ext cx="1158" cy="513"/>
            </a:xfrm>
            <a:prstGeom prst="rect">
              <a:avLst/>
            </a:prstGeom>
            <a:solidFill>
              <a:srgbClr val="FFFFFF"/>
            </a:solidFill>
            <a:ln w="63500">
              <a:solidFill>
                <a:srgbClr val="000000"/>
              </a:solidFill>
              <a:miter lim="800000"/>
              <a:headEnd/>
              <a:tailEnd/>
            </a:ln>
          </p:spPr>
          <p:txBody>
            <a:bodyPr anchor="ctr"/>
            <a:lstStyle/>
            <a:p>
              <a:pPr algn="ctr"/>
              <a:r>
                <a:rPr lang="en-US" altLang="ja-JP" sz="3600">
                  <a:latin typeface="Century" pitchFamily="18" charset="0"/>
                  <a:ea typeface="ＭＳ 明朝" pitchFamily="17" charset="-128"/>
                </a:rPr>
                <a:t>QOL</a:t>
              </a:r>
              <a:endParaRPr lang="ja-JP" altLang="ja-JP" sz="3600"/>
            </a:p>
          </p:txBody>
        </p:sp>
        <p:sp>
          <p:nvSpPr>
            <p:cNvPr id="32783" name="Text Box 4"/>
            <p:cNvSpPr txBox="1">
              <a:spLocks noChangeArrowheads="1"/>
            </p:cNvSpPr>
            <p:nvPr/>
          </p:nvSpPr>
          <p:spPr bwMode="auto">
            <a:xfrm>
              <a:off x="786" y="9038"/>
              <a:ext cx="1410" cy="222"/>
            </a:xfrm>
            <a:prstGeom prst="rect">
              <a:avLst/>
            </a:prstGeom>
            <a:solidFill>
              <a:srgbClr val="FFFFFF"/>
            </a:solidFill>
            <a:ln w="63500">
              <a:solidFill>
                <a:srgbClr val="00B050"/>
              </a:solidFill>
              <a:miter lim="800000"/>
              <a:headEnd/>
              <a:tailEnd/>
            </a:ln>
          </p:spPr>
          <p:txBody>
            <a:bodyPr anchor="ctr"/>
            <a:lstStyle/>
            <a:p>
              <a:pPr algn="ctr"/>
              <a:r>
                <a:rPr lang="ja-JP" altLang="en-US" sz="3200" dirty="0"/>
                <a:t>意思決定</a:t>
              </a:r>
              <a:r>
                <a:rPr lang="ja-JP" altLang="en-US" sz="3200" dirty="0" smtClean="0"/>
                <a:t>支援</a:t>
              </a:r>
              <a:endParaRPr lang="ja-JP" altLang="ja-JP" sz="3200" dirty="0"/>
            </a:p>
          </p:txBody>
        </p:sp>
        <p:sp>
          <p:nvSpPr>
            <p:cNvPr id="32784" name="Text Box 5"/>
            <p:cNvSpPr txBox="1">
              <a:spLocks noChangeArrowheads="1"/>
            </p:cNvSpPr>
            <p:nvPr/>
          </p:nvSpPr>
          <p:spPr bwMode="auto">
            <a:xfrm>
              <a:off x="1069" y="9596"/>
              <a:ext cx="1127" cy="283"/>
            </a:xfrm>
            <a:prstGeom prst="rect">
              <a:avLst/>
            </a:prstGeom>
            <a:solidFill>
              <a:srgbClr val="FFFFFF"/>
            </a:solidFill>
            <a:ln w="63500">
              <a:solidFill>
                <a:srgbClr val="000000"/>
              </a:solidFill>
              <a:prstDash val="dash"/>
              <a:miter lim="800000"/>
              <a:headEnd/>
              <a:tailEnd/>
            </a:ln>
          </p:spPr>
          <p:txBody>
            <a:bodyPr anchor="ctr"/>
            <a:lstStyle/>
            <a:p>
              <a:pPr algn="ctr"/>
              <a:r>
                <a:rPr lang="ja-JP" altLang="en-US" sz="2800" dirty="0"/>
                <a:t>セルフケア能力</a:t>
              </a:r>
              <a:endParaRPr lang="ja-JP" sz="2800" dirty="0"/>
            </a:p>
          </p:txBody>
        </p:sp>
        <p:sp>
          <p:nvSpPr>
            <p:cNvPr id="11277" name="Text Box 6"/>
            <p:cNvSpPr txBox="1">
              <a:spLocks noChangeArrowheads="1"/>
            </p:cNvSpPr>
            <p:nvPr/>
          </p:nvSpPr>
          <p:spPr bwMode="auto">
            <a:xfrm>
              <a:off x="795" y="10138"/>
              <a:ext cx="1472" cy="307"/>
            </a:xfrm>
            <a:prstGeom prst="rect">
              <a:avLst/>
            </a:prstGeom>
            <a:solidFill>
              <a:srgbClr val="FFFFFF"/>
            </a:solidFill>
            <a:ln w="63500">
              <a:solidFill>
                <a:srgbClr val="000000"/>
              </a:solidFill>
              <a:prstDash val="dash"/>
              <a:miter lim="800000"/>
              <a:headEnd/>
              <a:tailEnd/>
            </a:ln>
          </p:spPr>
          <p:txBody>
            <a:bodyPr anchor="ctr"/>
            <a:lstStyle/>
            <a:p>
              <a:pPr algn="ctr">
                <a:defRPr/>
              </a:pPr>
              <a:r>
                <a:rPr lang="ja-JP" altLang="en-US" sz="2800" dirty="0" smtClean="0">
                  <a:latin typeface="+mn-ea"/>
                  <a:ea typeface="+mn-ea"/>
                </a:rPr>
                <a:t>ストレス対処能力</a:t>
              </a:r>
              <a:endParaRPr lang="en-US" altLang="ja-JP" sz="2800" dirty="0">
                <a:latin typeface="+mn-ea"/>
                <a:ea typeface="+mn-ea"/>
              </a:endParaRPr>
            </a:p>
          </p:txBody>
        </p:sp>
        <p:sp>
          <p:nvSpPr>
            <p:cNvPr id="32786" name="Line 8"/>
            <p:cNvSpPr>
              <a:spLocks noChangeShapeType="1"/>
            </p:cNvSpPr>
            <p:nvPr/>
          </p:nvSpPr>
          <p:spPr bwMode="auto">
            <a:xfrm>
              <a:off x="2204" y="9666"/>
              <a:ext cx="819" cy="101"/>
            </a:xfrm>
            <a:prstGeom prst="line">
              <a:avLst/>
            </a:prstGeom>
            <a:noFill/>
            <a:ln w="63500">
              <a:solidFill>
                <a:srgbClr val="000000"/>
              </a:solidFill>
              <a:prstDash val="dash"/>
              <a:round/>
              <a:headEnd/>
              <a:tailEnd type="triangle" w="med" len="med"/>
            </a:ln>
          </p:spPr>
          <p:txBody>
            <a:bodyPr anchor="ctr"/>
            <a:lstStyle/>
            <a:p>
              <a:endParaRPr lang="ja-JP" altLang="en-US"/>
            </a:p>
          </p:txBody>
        </p:sp>
        <p:sp>
          <p:nvSpPr>
            <p:cNvPr id="32787" name="Line 9"/>
            <p:cNvSpPr>
              <a:spLocks noChangeShapeType="1"/>
            </p:cNvSpPr>
            <p:nvPr/>
          </p:nvSpPr>
          <p:spPr bwMode="auto">
            <a:xfrm flipV="1">
              <a:off x="2299" y="9878"/>
              <a:ext cx="724" cy="402"/>
            </a:xfrm>
            <a:prstGeom prst="line">
              <a:avLst/>
            </a:prstGeom>
            <a:noFill/>
            <a:ln w="63500">
              <a:solidFill>
                <a:srgbClr val="000000"/>
              </a:solidFill>
              <a:prstDash val="dash"/>
              <a:round/>
              <a:headEnd/>
              <a:tailEnd type="triangle" w="med" len="med"/>
            </a:ln>
          </p:spPr>
          <p:txBody>
            <a:bodyPr anchor="ctr"/>
            <a:lstStyle/>
            <a:p>
              <a:endParaRPr lang="ja-JP" altLang="en-US"/>
            </a:p>
          </p:txBody>
        </p:sp>
      </p:grpSp>
      <p:sp>
        <p:nvSpPr>
          <p:cNvPr id="32772" name="スライド番号プレースホルダ 15"/>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0C8EA5D1-9E8E-48D5-BD7F-52064A56C21E}" type="slidenum">
              <a:rPr lang="ja-JP" altLang="en-US" smtClean="0"/>
              <a:pPr/>
              <a:t>18</a:t>
            </a:fld>
            <a:endParaRPr lang="ja-JP" altLang="en-US" smtClean="0"/>
          </a:p>
        </p:txBody>
      </p:sp>
      <p:sp>
        <p:nvSpPr>
          <p:cNvPr id="32774"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2775"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2776" name="Line 8"/>
          <p:cNvSpPr>
            <a:spLocks noChangeShapeType="1"/>
          </p:cNvSpPr>
          <p:nvPr/>
        </p:nvSpPr>
        <p:spPr bwMode="auto">
          <a:xfrm flipH="1" flipV="1">
            <a:off x="1714500" y="2286000"/>
            <a:ext cx="142875" cy="1000125"/>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2777" name="Line 8"/>
          <p:cNvSpPr>
            <a:spLocks noChangeShapeType="1"/>
          </p:cNvSpPr>
          <p:nvPr/>
        </p:nvSpPr>
        <p:spPr bwMode="auto">
          <a:xfrm flipH="1" flipV="1">
            <a:off x="714375" y="2286000"/>
            <a:ext cx="142875" cy="2643188"/>
          </a:xfrm>
          <a:prstGeom prst="line">
            <a:avLst/>
          </a:prstGeom>
          <a:noFill/>
          <a:ln w="63500">
            <a:solidFill>
              <a:srgbClr val="000000"/>
            </a:solidFill>
            <a:prstDash val="sysDash"/>
            <a:round/>
            <a:headEnd/>
            <a:tailEnd type="triangle" w="med" len="med"/>
          </a:ln>
        </p:spPr>
        <p:txBody>
          <a:bodyPr anchor="ctr"/>
          <a:lstStyle/>
          <a:p>
            <a:endParaRPr lang="ja-JP" altLang="en-US"/>
          </a:p>
        </p:txBody>
      </p:sp>
      <p:sp>
        <p:nvSpPr>
          <p:cNvPr id="32778" name="テキスト ボックス 12"/>
          <p:cNvSpPr txBox="1">
            <a:spLocks noChangeArrowheads="1"/>
          </p:cNvSpPr>
          <p:nvPr/>
        </p:nvSpPr>
        <p:spPr bwMode="auto">
          <a:xfrm>
            <a:off x="1928813" y="2428875"/>
            <a:ext cx="1000125" cy="646113"/>
          </a:xfrm>
          <a:prstGeom prst="rect">
            <a:avLst/>
          </a:prstGeom>
          <a:noFill/>
          <a:ln w="9525">
            <a:noFill/>
            <a:miter lim="800000"/>
            <a:headEnd/>
            <a:tailEnd/>
          </a:ln>
        </p:spPr>
        <p:txBody>
          <a:bodyPr>
            <a:spAutoFit/>
          </a:bodyPr>
          <a:lstStyle/>
          <a:p>
            <a:r>
              <a:rPr lang="ja-JP" altLang="en-US" sz="3600">
                <a:latin typeface="Calibri" pitchFamily="34" charset="0"/>
              </a:rPr>
              <a:t>？</a:t>
            </a:r>
          </a:p>
        </p:txBody>
      </p:sp>
      <p:sp>
        <p:nvSpPr>
          <p:cNvPr id="32779" name="テキスト ボックス 12"/>
          <p:cNvSpPr txBox="1">
            <a:spLocks noChangeArrowheads="1"/>
          </p:cNvSpPr>
          <p:nvPr/>
        </p:nvSpPr>
        <p:spPr bwMode="auto">
          <a:xfrm>
            <a:off x="214282" y="3214686"/>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cxnSp>
        <p:nvCxnSpPr>
          <p:cNvPr id="19" name="直線矢印コネクタ 18"/>
          <p:cNvCxnSpPr>
            <a:stCxn id="32783" idx="3"/>
          </p:cNvCxnSpPr>
          <p:nvPr/>
        </p:nvCxnSpPr>
        <p:spPr>
          <a:xfrm>
            <a:off x="3697288" y="1933575"/>
            <a:ext cx="1874837" cy="1495425"/>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781" name="テキスト ボックス 12"/>
          <p:cNvSpPr txBox="1">
            <a:spLocks noChangeArrowheads="1"/>
          </p:cNvSpPr>
          <p:nvPr/>
        </p:nvSpPr>
        <p:spPr bwMode="auto">
          <a:xfrm>
            <a:off x="4572000" y="1857375"/>
            <a:ext cx="1714500" cy="646113"/>
          </a:xfrm>
          <a:prstGeom prst="rect">
            <a:avLst/>
          </a:prstGeom>
          <a:noFill/>
          <a:ln w="9525">
            <a:noFill/>
            <a:miter lim="800000"/>
            <a:headEnd/>
            <a:tailEnd/>
          </a:ln>
        </p:spPr>
        <p:txBody>
          <a:bodyPr>
            <a:spAutoFit/>
          </a:bodyPr>
          <a:lstStyle/>
          <a:p>
            <a:r>
              <a:rPr lang="ja-JP" altLang="en-US" sz="3600">
                <a:latin typeface="Calibri" pitchFamily="34" charset="0"/>
              </a:rPr>
              <a:t>有意</a:t>
            </a:r>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462391206"/>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773"/>
                                        </p:tgtEl>
                                        <p:attrNameLst>
                                          <p:attrName>style.visibility</p:attrName>
                                        </p:attrNameLst>
                                      </p:cBhvr>
                                      <p:to>
                                        <p:strVal val="visible"/>
                                      </p:to>
                                    </p:set>
                                    <p:anim calcmode="lin" valueType="num">
                                      <p:cBhvr additive="base">
                                        <p:cTn id="7" dur="500" fill="hold"/>
                                        <p:tgtEl>
                                          <p:spTgt spid="32773"/>
                                        </p:tgtEl>
                                        <p:attrNameLst>
                                          <p:attrName>ppt_x</p:attrName>
                                        </p:attrNameLst>
                                      </p:cBhvr>
                                      <p:tavLst>
                                        <p:tav tm="0">
                                          <p:val>
                                            <p:strVal val="#ppt_x"/>
                                          </p:val>
                                        </p:tav>
                                        <p:tav tm="100000">
                                          <p:val>
                                            <p:strVal val="#ppt_x"/>
                                          </p:val>
                                        </p:tav>
                                      </p:tavLst>
                                    </p:anim>
                                    <p:anim calcmode="lin" valueType="num">
                                      <p:cBhvr additive="base">
                                        <p:cTn id="8" dur="500" fill="hold"/>
                                        <p:tgtEl>
                                          <p:spTgt spid="3277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2774"/>
                                        </p:tgtEl>
                                        <p:attrNameLst>
                                          <p:attrName>style.visibility</p:attrName>
                                        </p:attrNameLst>
                                      </p:cBhvr>
                                      <p:to>
                                        <p:strVal val="visible"/>
                                      </p:to>
                                    </p:set>
                                    <p:anim calcmode="lin" valueType="num">
                                      <p:cBhvr additive="base">
                                        <p:cTn id="11" dur="500" fill="hold"/>
                                        <p:tgtEl>
                                          <p:spTgt spid="32774"/>
                                        </p:tgtEl>
                                        <p:attrNameLst>
                                          <p:attrName>ppt_x</p:attrName>
                                        </p:attrNameLst>
                                      </p:cBhvr>
                                      <p:tavLst>
                                        <p:tav tm="0">
                                          <p:val>
                                            <p:strVal val="#ppt_x"/>
                                          </p:val>
                                        </p:tav>
                                        <p:tav tm="100000">
                                          <p:val>
                                            <p:strVal val="#ppt_x"/>
                                          </p:val>
                                        </p:tav>
                                      </p:tavLst>
                                    </p:anim>
                                    <p:anim calcmode="lin" valueType="num">
                                      <p:cBhvr additive="base">
                                        <p:cTn id="12" dur="500" fill="hold"/>
                                        <p:tgtEl>
                                          <p:spTgt spid="3277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2775"/>
                                        </p:tgtEl>
                                        <p:attrNameLst>
                                          <p:attrName>style.visibility</p:attrName>
                                        </p:attrNameLst>
                                      </p:cBhvr>
                                      <p:to>
                                        <p:strVal val="visible"/>
                                      </p:to>
                                    </p:set>
                                    <p:anim calcmode="lin" valueType="num">
                                      <p:cBhvr additive="base">
                                        <p:cTn id="15" dur="500" fill="hold"/>
                                        <p:tgtEl>
                                          <p:spTgt spid="32775"/>
                                        </p:tgtEl>
                                        <p:attrNameLst>
                                          <p:attrName>ppt_x</p:attrName>
                                        </p:attrNameLst>
                                      </p:cBhvr>
                                      <p:tavLst>
                                        <p:tav tm="0">
                                          <p:val>
                                            <p:strVal val="#ppt_x"/>
                                          </p:val>
                                        </p:tav>
                                        <p:tav tm="100000">
                                          <p:val>
                                            <p:strVal val="#ppt_x"/>
                                          </p:val>
                                        </p:tav>
                                      </p:tavLst>
                                    </p:anim>
                                    <p:anim calcmode="lin" valueType="num">
                                      <p:cBhvr additive="base">
                                        <p:cTn id="16" dur="500" fill="hold"/>
                                        <p:tgtEl>
                                          <p:spTgt spid="3277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2776"/>
                                        </p:tgtEl>
                                        <p:attrNameLst>
                                          <p:attrName>style.visibility</p:attrName>
                                        </p:attrNameLst>
                                      </p:cBhvr>
                                      <p:to>
                                        <p:strVal val="visible"/>
                                      </p:to>
                                    </p:set>
                                    <p:anim calcmode="lin" valueType="num">
                                      <p:cBhvr additive="base">
                                        <p:cTn id="19" dur="500" fill="hold"/>
                                        <p:tgtEl>
                                          <p:spTgt spid="32776"/>
                                        </p:tgtEl>
                                        <p:attrNameLst>
                                          <p:attrName>ppt_x</p:attrName>
                                        </p:attrNameLst>
                                      </p:cBhvr>
                                      <p:tavLst>
                                        <p:tav tm="0">
                                          <p:val>
                                            <p:strVal val="#ppt_x"/>
                                          </p:val>
                                        </p:tav>
                                        <p:tav tm="100000">
                                          <p:val>
                                            <p:strVal val="#ppt_x"/>
                                          </p:val>
                                        </p:tav>
                                      </p:tavLst>
                                    </p:anim>
                                    <p:anim calcmode="lin" valueType="num">
                                      <p:cBhvr additive="base">
                                        <p:cTn id="20" dur="500" fill="hold"/>
                                        <p:tgtEl>
                                          <p:spTgt spid="3277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2777"/>
                                        </p:tgtEl>
                                        <p:attrNameLst>
                                          <p:attrName>style.visibility</p:attrName>
                                        </p:attrNameLst>
                                      </p:cBhvr>
                                      <p:to>
                                        <p:strVal val="visible"/>
                                      </p:to>
                                    </p:set>
                                    <p:anim calcmode="lin" valueType="num">
                                      <p:cBhvr additive="base">
                                        <p:cTn id="23" dur="500" fill="hold"/>
                                        <p:tgtEl>
                                          <p:spTgt spid="32777"/>
                                        </p:tgtEl>
                                        <p:attrNameLst>
                                          <p:attrName>ppt_x</p:attrName>
                                        </p:attrNameLst>
                                      </p:cBhvr>
                                      <p:tavLst>
                                        <p:tav tm="0">
                                          <p:val>
                                            <p:strVal val="#ppt_x"/>
                                          </p:val>
                                        </p:tav>
                                        <p:tav tm="100000">
                                          <p:val>
                                            <p:strVal val="#ppt_x"/>
                                          </p:val>
                                        </p:tav>
                                      </p:tavLst>
                                    </p:anim>
                                    <p:anim calcmode="lin" valueType="num">
                                      <p:cBhvr additive="base">
                                        <p:cTn id="24" dur="500" fill="hold"/>
                                        <p:tgtEl>
                                          <p:spTgt spid="3277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2778"/>
                                        </p:tgtEl>
                                        <p:attrNameLst>
                                          <p:attrName>style.visibility</p:attrName>
                                        </p:attrNameLst>
                                      </p:cBhvr>
                                      <p:to>
                                        <p:strVal val="visible"/>
                                      </p:to>
                                    </p:set>
                                    <p:anim calcmode="lin" valueType="num">
                                      <p:cBhvr additive="base">
                                        <p:cTn id="27" dur="500" fill="hold"/>
                                        <p:tgtEl>
                                          <p:spTgt spid="32778"/>
                                        </p:tgtEl>
                                        <p:attrNameLst>
                                          <p:attrName>ppt_x</p:attrName>
                                        </p:attrNameLst>
                                      </p:cBhvr>
                                      <p:tavLst>
                                        <p:tav tm="0">
                                          <p:val>
                                            <p:strVal val="#ppt_x"/>
                                          </p:val>
                                        </p:tav>
                                        <p:tav tm="100000">
                                          <p:val>
                                            <p:strVal val="#ppt_x"/>
                                          </p:val>
                                        </p:tav>
                                      </p:tavLst>
                                    </p:anim>
                                    <p:anim calcmode="lin" valueType="num">
                                      <p:cBhvr additive="base">
                                        <p:cTn id="28" dur="500" fill="hold"/>
                                        <p:tgtEl>
                                          <p:spTgt spid="32778"/>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2781"/>
                                        </p:tgtEl>
                                        <p:attrNameLst>
                                          <p:attrName>style.visibility</p:attrName>
                                        </p:attrNameLst>
                                      </p:cBhvr>
                                      <p:to>
                                        <p:strVal val="visible"/>
                                      </p:to>
                                    </p:set>
                                    <p:anim calcmode="lin" valueType="num">
                                      <p:cBhvr additive="base">
                                        <p:cTn id="35" dur="500" fill="hold"/>
                                        <p:tgtEl>
                                          <p:spTgt spid="32781"/>
                                        </p:tgtEl>
                                        <p:attrNameLst>
                                          <p:attrName>ppt_x</p:attrName>
                                        </p:attrNameLst>
                                      </p:cBhvr>
                                      <p:tavLst>
                                        <p:tav tm="0">
                                          <p:val>
                                            <p:strVal val="#ppt_x"/>
                                          </p:val>
                                        </p:tav>
                                        <p:tav tm="100000">
                                          <p:val>
                                            <p:strVal val="#ppt_x"/>
                                          </p:val>
                                        </p:tav>
                                      </p:tavLst>
                                    </p:anim>
                                    <p:anim calcmode="lin" valueType="num">
                                      <p:cBhvr additive="base">
                                        <p:cTn id="36" dur="500" fill="hold"/>
                                        <p:tgtEl>
                                          <p:spTgt spid="3278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779"/>
                                        </p:tgtEl>
                                        <p:attrNameLst>
                                          <p:attrName>style.visibility</p:attrName>
                                        </p:attrNameLst>
                                      </p:cBhvr>
                                      <p:to>
                                        <p:strVal val="visible"/>
                                      </p:to>
                                    </p:set>
                                    <p:anim calcmode="lin" valueType="num">
                                      <p:cBhvr additive="base">
                                        <p:cTn id="39" dur="500" fill="hold"/>
                                        <p:tgtEl>
                                          <p:spTgt spid="32779"/>
                                        </p:tgtEl>
                                        <p:attrNameLst>
                                          <p:attrName>ppt_x</p:attrName>
                                        </p:attrNameLst>
                                      </p:cBhvr>
                                      <p:tavLst>
                                        <p:tav tm="0">
                                          <p:val>
                                            <p:strVal val="#ppt_x"/>
                                          </p:val>
                                        </p:tav>
                                        <p:tav tm="100000">
                                          <p:val>
                                            <p:strVal val="#ppt_x"/>
                                          </p:val>
                                        </p:tav>
                                      </p:tavLst>
                                    </p:anim>
                                    <p:anim calcmode="lin" valueType="num">
                                      <p:cBhvr additive="base">
                                        <p:cTn id="40" dur="500" fill="hold"/>
                                        <p:tgtEl>
                                          <p:spTgt spid="327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p:bldP spid="32775" grpId="0"/>
      <p:bldP spid="32776" grpId="0" animBg="1"/>
      <p:bldP spid="3277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800" dirty="0" smtClean="0"/>
              <a:t>直接効果が小さくても</a:t>
            </a:r>
            <a:r>
              <a:rPr kumimoji="1" lang="en-US" altLang="ja-JP" sz="4800" dirty="0" smtClean="0"/>
              <a:t>…</a:t>
            </a:r>
            <a:endParaRPr kumimoji="1" lang="ja-JP" altLang="en-US" sz="4800" dirty="0"/>
          </a:p>
        </p:txBody>
      </p:sp>
      <p:sp>
        <p:nvSpPr>
          <p:cNvPr id="3" name="コンテンツ プレースホルダー 2"/>
          <p:cNvSpPr>
            <a:spLocks noGrp="1"/>
          </p:cNvSpPr>
          <p:nvPr>
            <p:ph idx="1"/>
          </p:nvPr>
        </p:nvSpPr>
        <p:spPr/>
        <p:txBody>
          <a:bodyPr>
            <a:normAutofit/>
          </a:bodyPr>
          <a:lstStyle/>
          <a:p>
            <a:r>
              <a:rPr lang="ja-JP" altLang="en-US" sz="2800" dirty="0" smtClean="0"/>
              <a:t>看護学的ケアの間接効果は、</a:t>
            </a:r>
            <a:r>
              <a:rPr lang="en-US" altLang="ja-JP" sz="2800" dirty="0" smtClean="0"/>
              <a:t>0.8×0.5</a:t>
            </a:r>
            <a:r>
              <a:rPr lang="ja-JP" altLang="en-US" sz="2800" dirty="0" smtClean="0"/>
              <a:t>＝</a:t>
            </a:r>
            <a:r>
              <a:rPr lang="en-US" altLang="ja-JP" sz="2800" dirty="0" smtClean="0"/>
              <a:t>0.4</a:t>
            </a:r>
          </a:p>
          <a:p>
            <a:r>
              <a:rPr kumimoji="1" lang="ja-JP" altLang="en-US" sz="2800" dirty="0"/>
              <a:t>総合効果</a:t>
            </a:r>
            <a:r>
              <a:rPr kumimoji="1" lang="ja-JP" altLang="en-US" sz="2800" dirty="0" smtClean="0"/>
              <a:t>は</a:t>
            </a:r>
            <a:r>
              <a:rPr lang="ja-JP" altLang="en-US" sz="2800" dirty="0" smtClean="0"/>
              <a:t>、直接効果＋間接効果＝</a:t>
            </a:r>
            <a:r>
              <a:rPr lang="en-US" altLang="ja-JP" sz="2800" dirty="0" smtClean="0"/>
              <a:t>0.55&gt;0.5</a:t>
            </a:r>
            <a:endParaRPr kumimoji="1" lang="ja-JP" altLang="en-US" sz="2800" dirty="0"/>
          </a:p>
        </p:txBody>
      </p:sp>
      <p:sp>
        <p:nvSpPr>
          <p:cNvPr id="5" name="スライド番号プレースホルダー 4"/>
          <p:cNvSpPr>
            <a:spLocks noGrp="1"/>
          </p:cNvSpPr>
          <p:nvPr>
            <p:ph type="sldNum" sz="quarter" idx="12"/>
          </p:nvPr>
        </p:nvSpPr>
        <p:spPr/>
        <p:txBody>
          <a:bodyPr/>
          <a:lstStyle/>
          <a:p>
            <a:pPr>
              <a:defRPr/>
            </a:pPr>
            <a:fld id="{1F032CE3-1582-4FCA-ADF8-C62B7E810E18}" type="slidenum">
              <a:rPr lang="ja-JP" altLang="en-US" smtClean="0"/>
              <a:pPr>
                <a:defRPr/>
              </a:pPr>
              <a:t>19</a:t>
            </a:fld>
            <a:endParaRPr lang="ja-JP" altLang="en-US"/>
          </a:p>
        </p:txBody>
      </p:sp>
      <p:sp>
        <p:nvSpPr>
          <p:cNvPr id="6" name="Text Box 3"/>
          <p:cNvSpPr txBox="1">
            <a:spLocks noChangeArrowheads="1"/>
          </p:cNvSpPr>
          <p:nvPr/>
        </p:nvSpPr>
        <p:spPr bwMode="auto">
          <a:xfrm>
            <a:off x="5644029" y="2972395"/>
            <a:ext cx="2625259" cy="1554109"/>
          </a:xfrm>
          <a:prstGeom prst="rect">
            <a:avLst/>
          </a:prstGeom>
          <a:solidFill>
            <a:srgbClr val="FFFFFF"/>
          </a:solidFill>
          <a:ln w="63500">
            <a:solidFill>
              <a:srgbClr val="00B050"/>
            </a:solidFill>
            <a:miter lim="800000"/>
            <a:headEnd/>
            <a:tailEnd/>
          </a:ln>
        </p:spPr>
        <p:txBody>
          <a:bodyPr anchor="ctr"/>
          <a:lstStyle/>
          <a:p>
            <a:pPr algn="ctr"/>
            <a:r>
              <a:rPr lang="ja-JP" altLang="en-US" sz="3600" dirty="0" smtClean="0">
                <a:latin typeface="ＭＳ Ｐゴシック" pitchFamily="50" charset="-128"/>
              </a:rPr>
              <a:t>患者</a:t>
            </a:r>
            <a:r>
              <a:rPr lang="en-US" altLang="ja-JP" sz="3600" dirty="0" smtClean="0">
                <a:latin typeface="ＭＳ Ｐゴシック" pitchFamily="50" charset="-128"/>
              </a:rPr>
              <a:t>QOL</a:t>
            </a:r>
            <a:endParaRPr lang="ja-JP" altLang="ja-JP" sz="3600" dirty="0">
              <a:latin typeface="ＭＳ Ｐゴシック" pitchFamily="50" charset="-128"/>
            </a:endParaRPr>
          </a:p>
        </p:txBody>
      </p:sp>
      <p:sp>
        <p:nvSpPr>
          <p:cNvPr id="7" name="Text Box 4"/>
          <p:cNvSpPr txBox="1">
            <a:spLocks noChangeArrowheads="1"/>
          </p:cNvSpPr>
          <p:nvPr/>
        </p:nvSpPr>
        <p:spPr bwMode="auto">
          <a:xfrm>
            <a:off x="811176" y="3066178"/>
            <a:ext cx="3196559" cy="672538"/>
          </a:xfrm>
          <a:prstGeom prst="rect">
            <a:avLst/>
          </a:prstGeom>
          <a:solidFill>
            <a:srgbClr val="FFFFFF"/>
          </a:solidFill>
          <a:ln w="63500">
            <a:solidFill>
              <a:srgbClr val="00B050"/>
            </a:solidFill>
            <a:miter lim="800000"/>
            <a:headEnd/>
            <a:tailEnd/>
          </a:ln>
        </p:spPr>
        <p:txBody>
          <a:bodyPr anchor="ctr"/>
          <a:lstStyle/>
          <a:p>
            <a:pPr algn="ctr"/>
            <a:r>
              <a:rPr lang="ja-JP" altLang="en-US" sz="3200" dirty="0" smtClean="0"/>
              <a:t>看護学的ケア</a:t>
            </a:r>
            <a:endParaRPr lang="ja-JP" altLang="ja-JP" sz="3200" dirty="0"/>
          </a:p>
        </p:txBody>
      </p:sp>
      <p:sp>
        <p:nvSpPr>
          <p:cNvPr id="8" name="Text Box 5"/>
          <p:cNvSpPr txBox="1">
            <a:spLocks noChangeArrowheads="1"/>
          </p:cNvSpPr>
          <p:nvPr/>
        </p:nvSpPr>
        <p:spPr bwMode="auto">
          <a:xfrm>
            <a:off x="1116986" y="5013176"/>
            <a:ext cx="2858766" cy="857335"/>
          </a:xfrm>
          <a:prstGeom prst="rect">
            <a:avLst/>
          </a:prstGeom>
          <a:solidFill>
            <a:srgbClr val="FFFFFF"/>
          </a:solidFill>
          <a:ln w="63500">
            <a:solidFill>
              <a:srgbClr val="00B050"/>
            </a:solidFill>
            <a:prstDash val="solid"/>
            <a:miter lim="800000"/>
            <a:headEnd/>
            <a:tailEnd/>
          </a:ln>
        </p:spPr>
        <p:txBody>
          <a:bodyPr anchor="ctr"/>
          <a:lstStyle/>
          <a:p>
            <a:pPr algn="ctr"/>
            <a:r>
              <a:rPr lang="ja-JP" altLang="en-US" sz="3200" dirty="0" smtClean="0"/>
              <a:t>医学的ケア</a:t>
            </a:r>
            <a:endParaRPr lang="ja-JP" sz="3200" dirty="0"/>
          </a:p>
        </p:txBody>
      </p:sp>
      <p:sp>
        <p:nvSpPr>
          <p:cNvPr id="9" name="Line 8"/>
          <p:cNvSpPr>
            <a:spLocks noChangeShapeType="1"/>
          </p:cNvSpPr>
          <p:nvPr/>
        </p:nvSpPr>
        <p:spPr bwMode="auto">
          <a:xfrm flipV="1">
            <a:off x="4007736" y="4077072"/>
            <a:ext cx="1636293" cy="1020576"/>
          </a:xfrm>
          <a:prstGeom prst="line">
            <a:avLst/>
          </a:prstGeom>
          <a:noFill/>
          <a:ln w="63500">
            <a:solidFill>
              <a:srgbClr val="FF0000"/>
            </a:solidFill>
            <a:prstDash val="solid"/>
            <a:round/>
            <a:headEnd/>
            <a:tailEnd type="triangle" w="med" len="med"/>
          </a:ln>
        </p:spPr>
        <p:txBody>
          <a:bodyPr anchor="ctr"/>
          <a:lstStyle/>
          <a:p>
            <a:endParaRPr lang="ja-JP" altLang="en-US"/>
          </a:p>
        </p:txBody>
      </p:sp>
      <p:sp>
        <p:nvSpPr>
          <p:cNvPr id="10" name="Line 8"/>
          <p:cNvSpPr>
            <a:spLocks noChangeShapeType="1"/>
          </p:cNvSpPr>
          <p:nvPr/>
        </p:nvSpPr>
        <p:spPr bwMode="auto">
          <a:xfrm>
            <a:off x="4007735" y="3402447"/>
            <a:ext cx="1636293" cy="26553"/>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11" name="Line 8"/>
          <p:cNvSpPr>
            <a:spLocks noChangeShapeType="1"/>
          </p:cNvSpPr>
          <p:nvPr/>
        </p:nvSpPr>
        <p:spPr bwMode="auto">
          <a:xfrm>
            <a:off x="2300010" y="3738716"/>
            <a:ext cx="168897" cy="1272236"/>
          </a:xfrm>
          <a:prstGeom prst="line">
            <a:avLst/>
          </a:prstGeom>
          <a:noFill/>
          <a:ln w="63500">
            <a:solidFill>
              <a:srgbClr val="FF0000"/>
            </a:solidFill>
            <a:prstDash val="solid"/>
            <a:round/>
            <a:headEnd/>
            <a:tailEnd type="triangle" w="med" len="med"/>
          </a:ln>
        </p:spPr>
        <p:txBody>
          <a:bodyPr anchor="ctr"/>
          <a:lstStyle/>
          <a:p>
            <a:endParaRPr lang="ja-JP" altLang="en-US"/>
          </a:p>
        </p:txBody>
      </p:sp>
      <p:sp>
        <p:nvSpPr>
          <p:cNvPr id="12" name="テキスト ボックス 12"/>
          <p:cNvSpPr txBox="1">
            <a:spLocks noChangeArrowheads="1"/>
          </p:cNvSpPr>
          <p:nvPr/>
        </p:nvSpPr>
        <p:spPr bwMode="auto">
          <a:xfrm>
            <a:off x="4572000" y="4849669"/>
            <a:ext cx="949827" cy="646331"/>
          </a:xfrm>
          <a:prstGeom prst="rect">
            <a:avLst/>
          </a:prstGeom>
          <a:noFill/>
          <a:ln w="9525">
            <a:noFill/>
            <a:miter lim="800000"/>
            <a:headEnd/>
            <a:tailEnd/>
          </a:ln>
        </p:spPr>
        <p:txBody>
          <a:bodyPr wrap="square">
            <a:spAutoFit/>
          </a:bodyPr>
          <a:lstStyle/>
          <a:p>
            <a:r>
              <a:rPr lang="en-US" altLang="ja-JP" sz="3600" dirty="0" smtClean="0">
                <a:latin typeface="Calibri" pitchFamily="34" charset="0"/>
              </a:rPr>
              <a:t>0.5</a:t>
            </a:r>
            <a:endParaRPr lang="ja-JP" altLang="en-US" sz="3600" dirty="0">
              <a:latin typeface="Calibri" pitchFamily="34" charset="0"/>
            </a:endParaRPr>
          </a:p>
        </p:txBody>
      </p:sp>
      <p:sp>
        <p:nvSpPr>
          <p:cNvPr id="13" name="テキスト ボックス 12"/>
          <p:cNvSpPr txBox="1">
            <a:spLocks noChangeArrowheads="1"/>
          </p:cNvSpPr>
          <p:nvPr/>
        </p:nvSpPr>
        <p:spPr bwMode="auto">
          <a:xfrm>
            <a:off x="2593634" y="4326449"/>
            <a:ext cx="2232248" cy="523220"/>
          </a:xfrm>
          <a:prstGeom prst="rect">
            <a:avLst/>
          </a:prstGeom>
          <a:noFill/>
          <a:ln w="9525">
            <a:noFill/>
            <a:miter lim="800000"/>
            <a:headEnd/>
            <a:tailEnd/>
          </a:ln>
        </p:spPr>
        <p:txBody>
          <a:bodyPr wrap="square">
            <a:spAutoFit/>
          </a:bodyPr>
          <a:lstStyle/>
          <a:p>
            <a:r>
              <a:rPr lang="ja-JP" altLang="en-US" sz="2800" dirty="0" smtClean="0">
                <a:solidFill>
                  <a:srgbClr val="0070C0"/>
                </a:solidFill>
                <a:latin typeface="Calibri" pitchFamily="34" charset="0"/>
              </a:rPr>
              <a:t>間接効果</a:t>
            </a:r>
            <a:endParaRPr lang="ja-JP" altLang="en-US" sz="2800" dirty="0">
              <a:solidFill>
                <a:srgbClr val="0070C0"/>
              </a:solidFill>
              <a:latin typeface="Calibri" pitchFamily="34" charset="0"/>
            </a:endParaRPr>
          </a:p>
        </p:txBody>
      </p:sp>
      <p:sp>
        <p:nvSpPr>
          <p:cNvPr id="15" name="テキスト ボックス 12"/>
          <p:cNvSpPr txBox="1">
            <a:spLocks noChangeArrowheads="1"/>
          </p:cNvSpPr>
          <p:nvPr/>
        </p:nvSpPr>
        <p:spPr bwMode="auto">
          <a:xfrm>
            <a:off x="1350183" y="4051668"/>
            <a:ext cx="949827" cy="646331"/>
          </a:xfrm>
          <a:prstGeom prst="rect">
            <a:avLst/>
          </a:prstGeom>
          <a:noFill/>
          <a:ln w="9525">
            <a:noFill/>
            <a:miter lim="800000"/>
            <a:headEnd/>
            <a:tailEnd/>
          </a:ln>
        </p:spPr>
        <p:txBody>
          <a:bodyPr wrap="square">
            <a:spAutoFit/>
          </a:bodyPr>
          <a:lstStyle/>
          <a:p>
            <a:r>
              <a:rPr lang="en-US" altLang="ja-JP" sz="3600" dirty="0" smtClean="0">
                <a:latin typeface="Calibri" pitchFamily="34" charset="0"/>
              </a:rPr>
              <a:t>0.8</a:t>
            </a:r>
            <a:endParaRPr lang="ja-JP" altLang="en-US" sz="3600" dirty="0">
              <a:latin typeface="Calibri" pitchFamily="34" charset="0"/>
            </a:endParaRPr>
          </a:p>
        </p:txBody>
      </p:sp>
      <p:sp>
        <p:nvSpPr>
          <p:cNvPr id="17" name="テキスト ボックス 12"/>
          <p:cNvSpPr txBox="1">
            <a:spLocks noChangeArrowheads="1"/>
          </p:cNvSpPr>
          <p:nvPr/>
        </p:nvSpPr>
        <p:spPr bwMode="auto">
          <a:xfrm>
            <a:off x="4254825" y="3446499"/>
            <a:ext cx="1267002" cy="646331"/>
          </a:xfrm>
          <a:prstGeom prst="rect">
            <a:avLst/>
          </a:prstGeom>
          <a:noFill/>
          <a:ln w="9525">
            <a:noFill/>
            <a:miter lim="800000"/>
            <a:headEnd/>
            <a:tailEnd/>
          </a:ln>
        </p:spPr>
        <p:txBody>
          <a:bodyPr wrap="square">
            <a:spAutoFit/>
          </a:bodyPr>
          <a:lstStyle/>
          <a:p>
            <a:r>
              <a:rPr lang="en-US" altLang="ja-JP" sz="3600" dirty="0" smtClean="0">
                <a:latin typeface="Calibri" pitchFamily="34" charset="0"/>
              </a:rPr>
              <a:t>0.15</a:t>
            </a:r>
            <a:endParaRPr lang="ja-JP" altLang="en-US" sz="3600" dirty="0">
              <a:latin typeface="Calibri" pitchFamily="34" charset="0"/>
            </a:endParaRPr>
          </a:p>
        </p:txBody>
      </p:sp>
      <p:sp>
        <p:nvSpPr>
          <p:cNvPr id="18" name="テキスト ボックス 12"/>
          <p:cNvSpPr txBox="1">
            <a:spLocks noChangeArrowheads="1"/>
          </p:cNvSpPr>
          <p:nvPr/>
        </p:nvSpPr>
        <p:spPr bwMode="auto">
          <a:xfrm>
            <a:off x="3902113" y="2649229"/>
            <a:ext cx="1741915" cy="523220"/>
          </a:xfrm>
          <a:prstGeom prst="rect">
            <a:avLst/>
          </a:prstGeom>
          <a:noFill/>
          <a:ln w="9525">
            <a:noFill/>
            <a:miter lim="800000"/>
            <a:headEnd/>
            <a:tailEnd/>
          </a:ln>
        </p:spPr>
        <p:txBody>
          <a:bodyPr wrap="square">
            <a:spAutoFit/>
          </a:bodyPr>
          <a:lstStyle/>
          <a:p>
            <a:r>
              <a:rPr lang="ja-JP" altLang="en-US" sz="2800" dirty="0" smtClean="0">
                <a:solidFill>
                  <a:srgbClr val="0070C0"/>
                </a:solidFill>
                <a:latin typeface="Calibri" pitchFamily="34" charset="0"/>
              </a:rPr>
              <a:t>直接効果</a:t>
            </a:r>
            <a:endParaRPr lang="ja-JP" altLang="en-US" sz="2800" dirty="0">
              <a:solidFill>
                <a:srgbClr val="0070C0"/>
              </a:solidFill>
              <a:latin typeface="Calibri" pitchFamily="34" charset="0"/>
            </a:endParaRPr>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3264018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本日の内容</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ja-JP" altLang="en-US" dirty="0" smtClean="0"/>
              <a:t>統計解析の方法が適切に選ばれて</a:t>
            </a:r>
            <a:r>
              <a:rPr lang="ja-JP" altLang="en-US" dirty="0"/>
              <a:t>いる</a:t>
            </a:r>
            <a:r>
              <a:rPr lang="ja-JP" altLang="en-US" dirty="0" smtClean="0"/>
              <a:t>か</a:t>
            </a:r>
            <a:endParaRPr lang="en-US" altLang="ja-JP" dirty="0" smtClean="0"/>
          </a:p>
          <a:p>
            <a:r>
              <a:rPr lang="ja-JP" altLang="en-US" dirty="0"/>
              <a:t>多変量</a:t>
            </a:r>
            <a:r>
              <a:rPr lang="ja-JP" altLang="en-US" dirty="0" smtClean="0"/>
              <a:t>解析の役割と解釈</a:t>
            </a:r>
            <a:endParaRPr lang="en-US" altLang="ja-JP" dirty="0" smtClean="0"/>
          </a:p>
          <a:p>
            <a:r>
              <a:rPr lang="ja-JP" altLang="en-US" dirty="0"/>
              <a:t>媒介</a:t>
            </a:r>
            <a:r>
              <a:rPr lang="ja-JP" altLang="en-US" dirty="0" smtClean="0"/>
              <a:t>変数（</a:t>
            </a:r>
            <a:r>
              <a:rPr lang="en-US" altLang="ja-JP" dirty="0" smtClean="0"/>
              <a:t>Mediator</a:t>
            </a:r>
            <a:r>
              <a:rPr lang="ja-JP" altLang="en-US" dirty="0" smtClean="0"/>
              <a:t>）と調整変数（</a:t>
            </a:r>
            <a:r>
              <a:rPr lang="en-US" altLang="ja-JP" dirty="0" smtClean="0"/>
              <a:t>Moderator</a:t>
            </a:r>
            <a:r>
              <a:rPr lang="ja-JP" altLang="en-US" dirty="0" smtClean="0"/>
              <a:t>）の区別</a:t>
            </a:r>
            <a:endParaRPr lang="en-US" altLang="ja-JP" dirty="0" smtClean="0"/>
          </a:p>
          <a:p>
            <a:r>
              <a:rPr lang="ja-JP" altLang="en-US" dirty="0"/>
              <a:t>マルチレベル</a:t>
            </a:r>
            <a:r>
              <a:rPr lang="ja-JP" altLang="en-US" dirty="0" smtClean="0"/>
              <a:t>分析の提案</a:t>
            </a:r>
            <a:endParaRPr lang="en-US" altLang="ja-JP" dirty="0" smtClean="0"/>
          </a:p>
          <a:p>
            <a:r>
              <a:rPr lang="ja-JP" altLang="en-US" dirty="0" smtClean="0"/>
              <a:t>潜在変数と観測変数の線引き</a:t>
            </a:r>
            <a:endParaRPr lang="en-US" altLang="ja-JP" dirty="0" smtClean="0"/>
          </a:p>
          <a:p>
            <a:r>
              <a:rPr kumimoji="1" lang="ja-JP" altLang="en-US" dirty="0" smtClean="0"/>
              <a:t>検定</a:t>
            </a:r>
            <a:r>
              <a:rPr lang="ja-JP" altLang="en-US" dirty="0"/>
              <a:t>の使い方</a:t>
            </a:r>
            <a:r>
              <a:rPr lang="ja-JP" altLang="en-US" dirty="0" smtClean="0"/>
              <a:t>の落とし穴</a:t>
            </a:r>
            <a:endParaRPr kumimoji="1" lang="en-US" altLang="ja-JP" dirty="0" smtClean="0"/>
          </a:p>
          <a:p>
            <a:r>
              <a:rPr lang="ja-JP" altLang="en-US" dirty="0" smtClean="0"/>
              <a:t>説明変数（独立変数）の選択における問題点</a:t>
            </a:r>
            <a:endParaRPr lang="en-US" altLang="ja-JP" dirty="0" smtClean="0"/>
          </a:p>
          <a:p>
            <a:r>
              <a:rPr lang="ja-JP" altLang="en-US" dirty="0" smtClean="0"/>
              <a:t>欠損値、外れ値、因子分析での注意点</a:t>
            </a:r>
            <a:endParaRPr lang="en-US" altLang="ja-JP" dirty="0" smtClean="0"/>
          </a:p>
          <a:p>
            <a:r>
              <a:rPr lang="ja-JP" altLang="en-US" dirty="0" smtClean="0"/>
              <a:t>目的、理論、仮説、結論の一貫性</a:t>
            </a:r>
            <a:endParaRPr lang="en-US" altLang="ja-JP" dirty="0" smtClean="0"/>
          </a:p>
          <a:p>
            <a:endParaRPr lang="en-US" altLang="ja-JP" dirty="0" smtClean="0"/>
          </a:p>
          <a:p>
            <a:endParaRPr lang="en-US" altLang="ja-JP" dirty="0" smtClean="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2</a:t>
            </a:fld>
            <a:endParaRPr kumimoji="1" lang="ja-JP" altLang="en-US"/>
          </a:p>
        </p:txBody>
      </p:sp>
    </p:spTree>
    <p:extLst>
      <p:ext uri="{BB962C8B-B14F-4D97-AF65-F5344CB8AC3E}">
        <p14:creationId xmlns:p14="http://schemas.microsoft.com/office/powerpoint/2010/main" val="3619554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eaLnBrk="1" fontAlgn="auto" hangingPunct="1">
              <a:spcAft>
                <a:spcPts val="0"/>
              </a:spcAft>
              <a:defRPr/>
            </a:pPr>
            <a:r>
              <a:rPr lang="ja-JP" altLang="en-US" sz="4800" dirty="0" smtClean="0"/>
              <a:t>調整変数（</a:t>
            </a:r>
            <a:r>
              <a:rPr lang="en-US" altLang="ja-JP" sz="4800" dirty="0" smtClean="0"/>
              <a:t>Moderator</a:t>
            </a:r>
            <a:r>
              <a:rPr lang="ja-JP" altLang="en-US" sz="4800" dirty="0" smtClean="0"/>
              <a:t>）</a:t>
            </a:r>
          </a:p>
        </p:txBody>
      </p:sp>
      <p:sp>
        <p:nvSpPr>
          <p:cNvPr id="3" name="コンテンツ プレースホルダー 2"/>
          <p:cNvSpPr>
            <a:spLocks noGrp="1"/>
          </p:cNvSpPr>
          <p:nvPr>
            <p:ph idx="1"/>
          </p:nvPr>
        </p:nvSpPr>
        <p:spPr/>
        <p:txBody>
          <a:bodyPr>
            <a:normAutofit/>
          </a:bodyPr>
          <a:lstStyle/>
          <a:p>
            <a:r>
              <a:rPr kumimoji="1" lang="ja-JP" altLang="en-US" sz="2800" dirty="0" smtClean="0"/>
              <a:t>新人教育の状況次第で、研修受講の効果が</a:t>
            </a:r>
            <a:r>
              <a:rPr lang="ja-JP" altLang="en-US" sz="2800" dirty="0" smtClean="0"/>
              <a:t>異なる</a:t>
            </a:r>
            <a:endParaRPr lang="en-US" altLang="ja-JP" sz="2800" dirty="0" smtClean="0"/>
          </a:p>
          <a:p>
            <a:r>
              <a:rPr kumimoji="1" lang="ja-JP" altLang="en-US" sz="2800" dirty="0"/>
              <a:t>新人</a:t>
            </a:r>
            <a:r>
              <a:rPr kumimoji="1" lang="ja-JP" altLang="en-US" sz="2800" dirty="0" smtClean="0"/>
              <a:t>教育は調整変数（新人時代による）</a:t>
            </a:r>
            <a:endParaRPr kumimoji="1" lang="ja-JP" altLang="en-US" sz="2800" dirty="0"/>
          </a:p>
        </p:txBody>
      </p:sp>
      <p:sp>
        <p:nvSpPr>
          <p:cNvPr id="35844" name="スライド番号プレースホルダ 17"/>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6F07548E-9B47-4874-B13F-27336119E86B}" type="slidenum">
              <a:rPr lang="ja-JP" altLang="en-US" smtClean="0"/>
              <a:pPr/>
              <a:t>20</a:t>
            </a:fld>
            <a:endParaRPr lang="ja-JP" altLang="en-US" smtClean="0"/>
          </a:p>
        </p:txBody>
      </p:sp>
      <p:sp>
        <p:nvSpPr>
          <p:cNvPr id="16" name="Text Box 3"/>
          <p:cNvSpPr txBox="1">
            <a:spLocks noChangeArrowheads="1"/>
          </p:cNvSpPr>
          <p:nvPr/>
        </p:nvSpPr>
        <p:spPr bwMode="auto">
          <a:xfrm>
            <a:off x="5644029" y="2972395"/>
            <a:ext cx="2625259" cy="1554109"/>
          </a:xfrm>
          <a:prstGeom prst="rect">
            <a:avLst/>
          </a:prstGeom>
          <a:solidFill>
            <a:srgbClr val="FFFFFF"/>
          </a:solidFill>
          <a:ln w="63500">
            <a:solidFill>
              <a:srgbClr val="00B050"/>
            </a:solidFill>
            <a:miter lim="800000"/>
            <a:headEnd/>
            <a:tailEnd/>
          </a:ln>
        </p:spPr>
        <p:txBody>
          <a:bodyPr anchor="ctr"/>
          <a:lstStyle/>
          <a:p>
            <a:pPr algn="ctr"/>
            <a:r>
              <a:rPr lang="ja-JP" altLang="en-US" sz="3600" dirty="0">
                <a:latin typeface="ＭＳ Ｐゴシック" pitchFamily="50" charset="-128"/>
              </a:rPr>
              <a:t>専門的ケア</a:t>
            </a:r>
            <a:endParaRPr lang="ja-JP" altLang="ja-JP" sz="3600" dirty="0">
              <a:latin typeface="ＭＳ Ｐゴシック" pitchFamily="50" charset="-128"/>
            </a:endParaRPr>
          </a:p>
        </p:txBody>
      </p:sp>
      <p:sp>
        <p:nvSpPr>
          <p:cNvPr id="17" name="Text Box 4"/>
          <p:cNvSpPr txBox="1">
            <a:spLocks noChangeArrowheads="1"/>
          </p:cNvSpPr>
          <p:nvPr/>
        </p:nvSpPr>
        <p:spPr bwMode="auto">
          <a:xfrm>
            <a:off x="811176" y="3066178"/>
            <a:ext cx="3196559" cy="672538"/>
          </a:xfrm>
          <a:prstGeom prst="rect">
            <a:avLst/>
          </a:prstGeom>
          <a:solidFill>
            <a:srgbClr val="FFFFFF"/>
          </a:solidFill>
          <a:ln w="63500">
            <a:solidFill>
              <a:srgbClr val="00B050"/>
            </a:solidFill>
            <a:miter lim="800000"/>
            <a:headEnd/>
            <a:tailEnd/>
          </a:ln>
        </p:spPr>
        <p:txBody>
          <a:bodyPr anchor="ctr"/>
          <a:lstStyle/>
          <a:p>
            <a:pPr algn="ctr"/>
            <a:r>
              <a:rPr lang="ja-JP" altLang="en-US" sz="3200" dirty="0"/>
              <a:t>研修受講</a:t>
            </a:r>
            <a:endParaRPr lang="ja-JP" altLang="ja-JP" sz="3200" dirty="0"/>
          </a:p>
        </p:txBody>
      </p:sp>
      <p:sp>
        <p:nvSpPr>
          <p:cNvPr id="18" name="Text Box 5"/>
          <p:cNvSpPr txBox="1">
            <a:spLocks noChangeArrowheads="1"/>
          </p:cNvSpPr>
          <p:nvPr/>
        </p:nvSpPr>
        <p:spPr bwMode="auto">
          <a:xfrm>
            <a:off x="1116986" y="5013176"/>
            <a:ext cx="2858766" cy="857335"/>
          </a:xfrm>
          <a:prstGeom prst="rect">
            <a:avLst/>
          </a:prstGeom>
          <a:solidFill>
            <a:srgbClr val="FFFFFF"/>
          </a:solidFill>
          <a:ln w="63500">
            <a:solidFill>
              <a:srgbClr val="00B050"/>
            </a:solidFill>
            <a:prstDash val="solid"/>
            <a:miter lim="800000"/>
            <a:headEnd/>
            <a:tailEnd/>
          </a:ln>
        </p:spPr>
        <p:txBody>
          <a:bodyPr anchor="ctr"/>
          <a:lstStyle/>
          <a:p>
            <a:pPr algn="ctr"/>
            <a:r>
              <a:rPr lang="ja-JP" altLang="en-US" sz="3200" dirty="0"/>
              <a:t>新人教育</a:t>
            </a:r>
            <a:endParaRPr lang="ja-JP" sz="3200" dirty="0"/>
          </a:p>
        </p:txBody>
      </p:sp>
      <p:sp>
        <p:nvSpPr>
          <p:cNvPr id="19" name="Line 8"/>
          <p:cNvSpPr>
            <a:spLocks noChangeShapeType="1"/>
          </p:cNvSpPr>
          <p:nvPr/>
        </p:nvSpPr>
        <p:spPr bwMode="auto">
          <a:xfrm flipV="1">
            <a:off x="4007737" y="3429000"/>
            <a:ext cx="708280" cy="1668648"/>
          </a:xfrm>
          <a:prstGeom prst="line">
            <a:avLst/>
          </a:prstGeom>
          <a:noFill/>
          <a:ln w="63500">
            <a:solidFill>
              <a:srgbClr val="0070C0"/>
            </a:solidFill>
            <a:prstDash val="solid"/>
            <a:round/>
            <a:headEnd/>
            <a:tailEnd type="triangle" w="med" len="med"/>
          </a:ln>
        </p:spPr>
        <p:txBody>
          <a:bodyPr anchor="ctr"/>
          <a:lstStyle/>
          <a:p>
            <a:endParaRPr lang="ja-JP" altLang="en-US"/>
          </a:p>
        </p:txBody>
      </p:sp>
      <p:sp>
        <p:nvSpPr>
          <p:cNvPr id="20" name="Line 8"/>
          <p:cNvSpPr>
            <a:spLocks noChangeShapeType="1"/>
          </p:cNvSpPr>
          <p:nvPr/>
        </p:nvSpPr>
        <p:spPr bwMode="auto">
          <a:xfrm>
            <a:off x="4007735" y="3402447"/>
            <a:ext cx="1636293" cy="26553"/>
          </a:xfrm>
          <a:prstGeom prst="line">
            <a:avLst/>
          </a:prstGeom>
          <a:noFill/>
          <a:ln w="63500">
            <a:solidFill>
              <a:srgbClr val="FF0000"/>
            </a:solidFill>
            <a:prstDash val="solid"/>
            <a:round/>
            <a:headEnd/>
            <a:tailEnd type="triangle" w="med" len="med"/>
          </a:ln>
        </p:spPr>
        <p:txBody>
          <a:bodyPr anchor="ctr"/>
          <a:lstStyle/>
          <a:p>
            <a:endParaRPr lang="ja-JP" altLang="en-US"/>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4212780409"/>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調整変数は交互作用で</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サブグループ別の分析で有意なだけでは、調整変数の効果、すなわち交互</a:t>
            </a:r>
            <a:r>
              <a:rPr lang="ja-JP" altLang="en-US" dirty="0"/>
              <a:t>作用は判断</a:t>
            </a:r>
            <a:r>
              <a:rPr lang="ja-JP" altLang="en-US" dirty="0" smtClean="0"/>
              <a:t>できない</a:t>
            </a:r>
            <a:endParaRPr lang="en-US" altLang="ja-JP" dirty="0"/>
          </a:p>
          <a:p>
            <a:r>
              <a:rPr lang="ja-JP" altLang="en-US" dirty="0" smtClean="0"/>
              <a:t>効果</a:t>
            </a:r>
            <a:r>
              <a:rPr lang="ja-JP" altLang="en-US" dirty="0"/>
              <a:t>が</a:t>
            </a:r>
            <a:r>
              <a:rPr lang="ja-JP" altLang="en-US" dirty="0" smtClean="0"/>
              <a:t>サブグループ別で違うか</a:t>
            </a:r>
            <a:r>
              <a:rPr lang="ja-JP" altLang="en-US" dirty="0"/>
              <a:t>どうかは</a:t>
            </a:r>
            <a:r>
              <a:rPr lang="ja-JP" altLang="en-US" dirty="0" smtClean="0"/>
              <a:t>，</a:t>
            </a:r>
            <a:r>
              <a:rPr lang="ja-JP" altLang="en-US" dirty="0"/>
              <a:t>交互</a:t>
            </a:r>
            <a:r>
              <a:rPr lang="ja-JP" altLang="en-US" dirty="0" smtClean="0"/>
              <a:t>作用で有意になることが必要</a:t>
            </a:r>
            <a:endParaRPr lang="en-US" altLang="ja-JP" dirty="0"/>
          </a:p>
          <a:p>
            <a:endParaRPr lang="en-US" altLang="ja-JP" dirty="0"/>
          </a:p>
          <a:p>
            <a:pPr marL="0" indent="0">
              <a:buNone/>
            </a:pP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21</a:t>
            </a:fld>
            <a:endParaRPr kumimoji="1" lang="ja-JP" altLang="en-US"/>
          </a:p>
        </p:txBody>
      </p:sp>
    </p:spTree>
    <p:extLst>
      <p:ext uri="{BB962C8B-B14F-4D97-AF65-F5344CB8AC3E}">
        <p14:creationId xmlns:p14="http://schemas.microsoft.com/office/powerpoint/2010/main" val="625491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マルチレベル</a:t>
            </a:r>
            <a:r>
              <a:rPr lang="ja-JP" altLang="en-US" dirty="0" smtClean="0"/>
              <a:t>分析</a:t>
            </a:r>
            <a:endParaRPr kumimoji="1" lang="ja-JP" altLang="en-US" dirty="0"/>
          </a:p>
        </p:txBody>
      </p:sp>
      <p:sp>
        <p:nvSpPr>
          <p:cNvPr id="3" name="コンテンツ プレースホルダー 2"/>
          <p:cNvSpPr>
            <a:spLocks noGrp="1"/>
          </p:cNvSpPr>
          <p:nvPr>
            <p:ph idx="1"/>
          </p:nvPr>
        </p:nvSpPr>
        <p:spPr>
          <a:xfrm>
            <a:off x="457200" y="1600201"/>
            <a:ext cx="8219256" cy="3538418"/>
          </a:xfrm>
        </p:spPr>
        <p:txBody>
          <a:bodyPr>
            <a:normAutofit fontScale="92500" lnSpcReduction="20000"/>
          </a:bodyPr>
          <a:lstStyle/>
          <a:p>
            <a:r>
              <a:rPr lang="ja-JP" altLang="en-US" dirty="0"/>
              <a:t>分析の単位は</a:t>
            </a:r>
            <a:r>
              <a:rPr lang="ja-JP" altLang="en-US" dirty="0" smtClean="0"/>
              <a:t>？</a:t>
            </a:r>
            <a:r>
              <a:rPr lang="ja-JP" altLang="ja-JP" dirty="0"/>
              <a:t>個人</a:t>
            </a:r>
            <a:r>
              <a:rPr lang="en-US" altLang="ja-JP" dirty="0"/>
              <a:t>or</a:t>
            </a:r>
            <a:r>
              <a:rPr lang="ja-JP" altLang="ja-JP" dirty="0" smtClean="0"/>
              <a:t>グループ</a:t>
            </a:r>
            <a:r>
              <a:rPr lang="ja-JP" altLang="en-US" dirty="0" smtClean="0"/>
              <a:t>？</a:t>
            </a:r>
            <a:endParaRPr lang="en-US" altLang="ja-JP" sz="3200" dirty="0" smtClean="0"/>
          </a:p>
          <a:p>
            <a:r>
              <a:rPr lang="ja-JP" altLang="en-US" sz="3200" dirty="0" smtClean="0"/>
              <a:t>病棟、病院、ステーション、施設、クラス、地区・地域単位で集めたデータ</a:t>
            </a:r>
            <a:endParaRPr lang="en-US" altLang="ja-JP" sz="3200" dirty="0" smtClean="0"/>
          </a:p>
          <a:p>
            <a:r>
              <a:rPr lang="ja-JP" altLang="en-US" sz="3200" dirty="0" smtClean="0"/>
              <a:t>個人を超えた集団・チーム・コミュニティの文化・特徴を捉えるには？</a:t>
            </a:r>
            <a:endParaRPr lang="ja-JP" altLang="ja-JP" sz="3200" dirty="0"/>
          </a:p>
          <a:p>
            <a:r>
              <a:rPr lang="ja-JP" altLang="ja-JP" sz="3200" dirty="0"/>
              <a:t>個人とグループを同時に</a:t>
            </a:r>
            <a:r>
              <a:rPr lang="ja-JP" altLang="ja-JP" sz="3200" dirty="0" smtClean="0"/>
              <a:t>分析</a:t>
            </a:r>
            <a:r>
              <a:rPr lang="ja-JP" altLang="en-US" sz="3200" dirty="0" smtClean="0"/>
              <a:t>し、どちらの影響が強いのか、グループ間のばらつき、その相互作用などをみることが可能</a:t>
            </a:r>
            <a:endParaRPr lang="en-US" altLang="ja-JP" sz="3200" dirty="0" smtClean="0"/>
          </a:p>
          <a:p>
            <a:endParaRPr lang="en-US" altLang="ja-JP" dirty="0" smtClean="0"/>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1F032CE3-1582-4FCA-ADF8-C62B7E810E18}" type="slidenum">
              <a:rPr lang="ja-JP" altLang="en-US" smtClean="0"/>
              <a:pPr>
                <a:defRPr/>
              </a:pPr>
              <a:t>22</a:t>
            </a:fld>
            <a:endParaRPr lang="ja-JP" altLang="en-US"/>
          </a:p>
        </p:txBody>
      </p:sp>
      <p:grpSp>
        <p:nvGrpSpPr>
          <p:cNvPr id="129" name="グループ化 128"/>
          <p:cNvGrpSpPr/>
          <p:nvPr/>
        </p:nvGrpSpPr>
        <p:grpSpPr>
          <a:xfrm>
            <a:off x="5133233" y="4625220"/>
            <a:ext cx="3488847" cy="1972132"/>
            <a:chOff x="1236345" y="4543425"/>
            <a:chExt cx="2753360" cy="1556385"/>
          </a:xfrm>
        </p:grpSpPr>
        <p:sp>
          <p:nvSpPr>
            <p:cNvPr id="6" name="Oval 13"/>
            <p:cNvSpPr>
              <a:spLocks noChangeArrowheads="1"/>
            </p:cNvSpPr>
            <p:nvPr/>
          </p:nvSpPr>
          <p:spPr bwMode="auto">
            <a:xfrm>
              <a:off x="1236345" y="4543425"/>
              <a:ext cx="927100" cy="92710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 name="Oval 14"/>
            <p:cNvSpPr>
              <a:spLocks noChangeArrowheads="1"/>
            </p:cNvSpPr>
            <p:nvPr/>
          </p:nvSpPr>
          <p:spPr bwMode="auto">
            <a:xfrm>
              <a:off x="2309495" y="4638040"/>
              <a:ext cx="600710" cy="60071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 name="Oval 15"/>
            <p:cNvSpPr>
              <a:spLocks noChangeArrowheads="1"/>
            </p:cNvSpPr>
            <p:nvPr/>
          </p:nvSpPr>
          <p:spPr bwMode="auto">
            <a:xfrm>
              <a:off x="2910205" y="4770755"/>
              <a:ext cx="1079500" cy="1149985"/>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9" name="Oval 16"/>
            <p:cNvSpPr>
              <a:spLocks noChangeArrowheads="1"/>
            </p:cNvSpPr>
            <p:nvPr/>
          </p:nvSpPr>
          <p:spPr bwMode="auto">
            <a:xfrm>
              <a:off x="1936115" y="5353050"/>
              <a:ext cx="373380" cy="37338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 name="Oval 17"/>
            <p:cNvSpPr>
              <a:spLocks noChangeArrowheads="1"/>
            </p:cNvSpPr>
            <p:nvPr/>
          </p:nvSpPr>
          <p:spPr bwMode="auto">
            <a:xfrm>
              <a:off x="2461895" y="5470525"/>
              <a:ext cx="373380" cy="37338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 name="Oval 18"/>
            <p:cNvSpPr>
              <a:spLocks noChangeArrowheads="1"/>
            </p:cNvSpPr>
            <p:nvPr/>
          </p:nvSpPr>
          <p:spPr bwMode="auto">
            <a:xfrm>
              <a:off x="2088515" y="5726430"/>
              <a:ext cx="373380" cy="37338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2" name="Oval 19"/>
            <p:cNvSpPr>
              <a:spLocks noChangeArrowheads="1"/>
            </p:cNvSpPr>
            <p:nvPr/>
          </p:nvSpPr>
          <p:spPr bwMode="auto">
            <a:xfrm>
              <a:off x="1506855" y="5547360"/>
              <a:ext cx="373380" cy="373380"/>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nvGrpSpPr>
            <p:cNvPr id="13" name="Group 25"/>
            <p:cNvGrpSpPr>
              <a:grpSpLocks/>
            </p:cNvGrpSpPr>
            <p:nvPr/>
          </p:nvGrpSpPr>
          <p:grpSpPr bwMode="auto">
            <a:xfrm>
              <a:off x="1356995" y="4690745"/>
              <a:ext cx="365760" cy="304800"/>
              <a:chOff x="2181" y="6461"/>
              <a:chExt cx="576" cy="480"/>
            </a:xfrm>
          </p:grpSpPr>
          <p:sp>
            <p:nvSpPr>
              <p:cNvPr id="14" name="AutoShape 20"/>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5" name="AutoShape 21"/>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6" name="AutoShape 22"/>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7" name="AutoShape 23"/>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8" name="AutoShape 24"/>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19" name="Group 26"/>
            <p:cNvGrpSpPr>
              <a:grpSpLocks/>
            </p:cNvGrpSpPr>
            <p:nvPr/>
          </p:nvGrpSpPr>
          <p:grpSpPr bwMode="auto">
            <a:xfrm>
              <a:off x="1722755" y="4697730"/>
              <a:ext cx="365760" cy="304800"/>
              <a:chOff x="2181" y="6461"/>
              <a:chExt cx="576" cy="480"/>
            </a:xfrm>
          </p:grpSpPr>
          <p:sp>
            <p:nvSpPr>
              <p:cNvPr id="20" name="AutoShape 27"/>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21" name="AutoShape 28"/>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22" name="AutoShape 29"/>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23" name="AutoShape 30"/>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24" name="AutoShape 31"/>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25" name="Group 32"/>
            <p:cNvGrpSpPr>
              <a:grpSpLocks/>
            </p:cNvGrpSpPr>
            <p:nvPr/>
          </p:nvGrpSpPr>
          <p:grpSpPr bwMode="auto">
            <a:xfrm>
              <a:off x="2469515" y="5539105"/>
              <a:ext cx="365760" cy="304800"/>
              <a:chOff x="2181" y="6461"/>
              <a:chExt cx="576" cy="480"/>
            </a:xfrm>
          </p:grpSpPr>
          <p:sp>
            <p:nvSpPr>
              <p:cNvPr id="26" name="AutoShape 33"/>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27" name="AutoShape 34"/>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28" name="AutoShape 35"/>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29" name="AutoShape 36"/>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30" name="AutoShape 37"/>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31" name="Group 38"/>
            <p:cNvGrpSpPr>
              <a:grpSpLocks/>
            </p:cNvGrpSpPr>
            <p:nvPr/>
          </p:nvGrpSpPr>
          <p:grpSpPr bwMode="auto">
            <a:xfrm>
              <a:off x="1263015" y="5002530"/>
              <a:ext cx="365760" cy="304800"/>
              <a:chOff x="2181" y="6461"/>
              <a:chExt cx="576" cy="480"/>
            </a:xfrm>
          </p:grpSpPr>
          <p:sp>
            <p:nvSpPr>
              <p:cNvPr id="32" name="AutoShape 39"/>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33" name="AutoShape 40"/>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34" name="AutoShape 41"/>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35" name="AutoShape 42"/>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36" name="AutoShape 43"/>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37" name="Group 44"/>
            <p:cNvGrpSpPr>
              <a:grpSpLocks/>
            </p:cNvGrpSpPr>
            <p:nvPr/>
          </p:nvGrpSpPr>
          <p:grpSpPr bwMode="auto">
            <a:xfrm>
              <a:off x="2461895" y="4697730"/>
              <a:ext cx="365760" cy="304800"/>
              <a:chOff x="2181" y="6461"/>
              <a:chExt cx="576" cy="480"/>
            </a:xfrm>
          </p:grpSpPr>
          <p:sp>
            <p:nvSpPr>
              <p:cNvPr id="38" name="AutoShape 45"/>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39" name="AutoShape 46"/>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40" name="AutoShape 47"/>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41" name="AutoShape 48"/>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42" name="AutoShape 49"/>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43" name="Group 50"/>
            <p:cNvGrpSpPr>
              <a:grpSpLocks/>
            </p:cNvGrpSpPr>
            <p:nvPr/>
          </p:nvGrpSpPr>
          <p:grpSpPr bwMode="auto">
            <a:xfrm>
              <a:off x="2309495" y="4879340"/>
              <a:ext cx="365760" cy="304800"/>
              <a:chOff x="2181" y="6461"/>
              <a:chExt cx="576" cy="480"/>
            </a:xfrm>
          </p:grpSpPr>
          <p:sp>
            <p:nvSpPr>
              <p:cNvPr id="44" name="AutoShape 51"/>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45" name="AutoShape 52"/>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46" name="AutoShape 53"/>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47" name="AutoShape 54"/>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48" name="AutoShape 55"/>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49" name="Group 56"/>
            <p:cNvGrpSpPr>
              <a:grpSpLocks/>
            </p:cNvGrpSpPr>
            <p:nvPr/>
          </p:nvGrpSpPr>
          <p:grpSpPr bwMode="auto">
            <a:xfrm>
              <a:off x="3514725" y="4970145"/>
              <a:ext cx="365760" cy="304800"/>
              <a:chOff x="2181" y="6461"/>
              <a:chExt cx="576" cy="480"/>
            </a:xfrm>
          </p:grpSpPr>
          <p:sp>
            <p:nvSpPr>
              <p:cNvPr id="50" name="AutoShape 57"/>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51" name="AutoShape 58"/>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52" name="AutoShape 59"/>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53" name="AutoShape 60"/>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54" name="AutoShape 61"/>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55" name="Group 62"/>
            <p:cNvGrpSpPr>
              <a:grpSpLocks/>
            </p:cNvGrpSpPr>
            <p:nvPr/>
          </p:nvGrpSpPr>
          <p:grpSpPr bwMode="auto">
            <a:xfrm>
              <a:off x="1628775" y="5031740"/>
              <a:ext cx="365760" cy="304800"/>
              <a:chOff x="2181" y="6461"/>
              <a:chExt cx="576" cy="480"/>
            </a:xfrm>
          </p:grpSpPr>
          <p:sp>
            <p:nvSpPr>
              <p:cNvPr id="56" name="AutoShape 63"/>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57" name="AutoShape 64"/>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58" name="AutoShape 65"/>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59" name="AutoShape 66"/>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60" name="AutoShape 67"/>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61" name="Group 68"/>
            <p:cNvGrpSpPr>
              <a:grpSpLocks/>
            </p:cNvGrpSpPr>
            <p:nvPr/>
          </p:nvGrpSpPr>
          <p:grpSpPr bwMode="auto">
            <a:xfrm>
              <a:off x="1933575" y="5386705"/>
              <a:ext cx="365760" cy="304800"/>
              <a:chOff x="2181" y="6461"/>
              <a:chExt cx="576" cy="480"/>
            </a:xfrm>
          </p:grpSpPr>
          <p:sp>
            <p:nvSpPr>
              <p:cNvPr id="62" name="AutoShape 69"/>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63" name="AutoShape 70"/>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64" name="AutoShape 71"/>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65" name="AutoShape 72"/>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66" name="AutoShape 73"/>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67" name="Group 74"/>
            <p:cNvGrpSpPr>
              <a:grpSpLocks/>
            </p:cNvGrpSpPr>
            <p:nvPr/>
          </p:nvGrpSpPr>
          <p:grpSpPr bwMode="auto">
            <a:xfrm>
              <a:off x="1506855" y="5547360"/>
              <a:ext cx="365760" cy="304800"/>
              <a:chOff x="2181" y="6461"/>
              <a:chExt cx="576" cy="480"/>
            </a:xfrm>
          </p:grpSpPr>
          <p:sp>
            <p:nvSpPr>
              <p:cNvPr id="68" name="AutoShape 75"/>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69" name="AutoShape 76"/>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0" name="AutoShape 77"/>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1" name="AutoShape 78"/>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2" name="AutoShape 79"/>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73" name="Group 80"/>
            <p:cNvGrpSpPr>
              <a:grpSpLocks/>
            </p:cNvGrpSpPr>
            <p:nvPr/>
          </p:nvGrpSpPr>
          <p:grpSpPr bwMode="auto">
            <a:xfrm>
              <a:off x="2055495" y="5753100"/>
              <a:ext cx="365760" cy="304800"/>
              <a:chOff x="2181" y="6461"/>
              <a:chExt cx="576" cy="480"/>
            </a:xfrm>
          </p:grpSpPr>
          <p:sp>
            <p:nvSpPr>
              <p:cNvPr id="74" name="AutoShape 81"/>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5" name="AutoShape 82"/>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6" name="AutoShape 83"/>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7" name="AutoShape 84"/>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78" name="AutoShape 85"/>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79" name="Group 86"/>
            <p:cNvGrpSpPr>
              <a:grpSpLocks/>
            </p:cNvGrpSpPr>
            <p:nvPr/>
          </p:nvGrpSpPr>
          <p:grpSpPr bwMode="auto">
            <a:xfrm>
              <a:off x="3240405" y="5386705"/>
              <a:ext cx="365760" cy="304800"/>
              <a:chOff x="2181" y="6461"/>
              <a:chExt cx="576" cy="480"/>
            </a:xfrm>
          </p:grpSpPr>
          <p:sp>
            <p:nvSpPr>
              <p:cNvPr id="80" name="AutoShape 87"/>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1" name="AutoShape 88"/>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2" name="AutoShape 89"/>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3" name="AutoShape 90"/>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4" name="AutoShape 91"/>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85" name="Group 92"/>
            <p:cNvGrpSpPr>
              <a:grpSpLocks/>
            </p:cNvGrpSpPr>
            <p:nvPr/>
          </p:nvGrpSpPr>
          <p:grpSpPr bwMode="auto">
            <a:xfrm>
              <a:off x="3514725" y="5245735"/>
              <a:ext cx="365760" cy="304800"/>
              <a:chOff x="2181" y="6461"/>
              <a:chExt cx="576" cy="480"/>
            </a:xfrm>
          </p:grpSpPr>
          <p:sp>
            <p:nvSpPr>
              <p:cNvPr id="86" name="AutoShape 93"/>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7" name="AutoShape 94"/>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8" name="AutoShape 95"/>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89" name="AutoShape 96"/>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90" name="AutoShape 97"/>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91" name="Group 98"/>
            <p:cNvGrpSpPr>
              <a:grpSpLocks/>
            </p:cNvGrpSpPr>
            <p:nvPr/>
          </p:nvGrpSpPr>
          <p:grpSpPr bwMode="auto">
            <a:xfrm>
              <a:off x="3118485" y="5600700"/>
              <a:ext cx="365760" cy="304800"/>
              <a:chOff x="2181" y="6461"/>
              <a:chExt cx="576" cy="480"/>
            </a:xfrm>
          </p:grpSpPr>
          <p:sp>
            <p:nvSpPr>
              <p:cNvPr id="92" name="AutoShape 99"/>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93" name="AutoShape 100"/>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94" name="AutoShape 101"/>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95" name="AutoShape 102"/>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96" name="AutoShape 103"/>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97" name="Group 104"/>
            <p:cNvGrpSpPr>
              <a:grpSpLocks/>
            </p:cNvGrpSpPr>
            <p:nvPr/>
          </p:nvGrpSpPr>
          <p:grpSpPr bwMode="auto">
            <a:xfrm>
              <a:off x="3392805" y="5539105"/>
              <a:ext cx="365760" cy="304800"/>
              <a:chOff x="2181" y="6461"/>
              <a:chExt cx="576" cy="480"/>
            </a:xfrm>
          </p:grpSpPr>
          <p:sp>
            <p:nvSpPr>
              <p:cNvPr id="98" name="AutoShape 105"/>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99" name="AutoShape 106"/>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0" name="AutoShape 107"/>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1" name="AutoShape 108"/>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2" name="AutoShape 109"/>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103" name="Group 110"/>
            <p:cNvGrpSpPr>
              <a:grpSpLocks/>
            </p:cNvGrpSpPr>
            <p:nvPr/>
          </p:nvGrpSpPr>
          <p:grpSpPr bwMode="auto">
            <a:xfrm>
              <a:off x="2945130" y="5031740"/>
              <a:ext cx="365760" cy="304800"/>
              <a:chOff x="2181" y="6461"/>
              <a:chExt cx="576" cy="480"/>
            </a:xfrm>
          </p:grpSpPr>
          <p:sp>
            <p:nvSpPr>
              <p:cNvPr id="104" name="AutoShape 111"/>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5" name="AutoShape 112"/>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6" name="AutoShape 113"/>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7" name="AutoShape 114"/>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08" name="AutoShape 115"/>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109" name="Group 116"/>
            <p:cNvGrpSpPr>
              <a:grpSpLocks/>
            </p:cNvGrpSpPr>
            <p:nvPr/>
          </p:nvGrpSpPr>
          <p:grpSpPr bwMode="auto">
            <a:xfrm>
              <a:off x="3240405" y="5024755"/>
              <a:ext cx="365760" cy="304800"/>
              <a:chOff x="2181" y="6461"/>
              <a:chExt cx="576" cy="480"/>
            </a:xfrm>
          </p:grpSpPr>
          <p:sp>
            <p:nvSpPr>
              <p:cNvPr id="110" name="AutoShape 117"/>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1" name="AutoShape 118"/>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2" name="AutoShape 119"/>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3" name="AutoShape 120"/>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4" name="AutoShape 121"/>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115" name="Group 122"/>
            <p:cNvGrpSpPr>
              <a:grpSpLocks/>
            </p:cNvGrpSpPr>
            <p:nvPr/>
          </p:nvGrpSpPr>
          <p:grpSpPr bwMode="auto">
            <a:xfrm>
              <a:off x="2996565" y="5329555"/>
              <a:ext cx="365760" cy="304800"/>
              <a:chOff x="2181" y="6461"/>
              <a:chExt cx="576" cy="480"/>
            </a:xfrm>
          </p:grpSpPr>
          <p:sp>
            <p:nvSpPr>
              <p:cNvPr id="116" name="AutoShape 123"/>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7" name="AutoShape 124"/>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8" name="AutoShape 125"/>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19" name="AutoShape 126"/>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20" name="AutoShape 127"/>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nvGrpSpPr>
            <p:cNvPr id="121" name="Group 128"/>
            <p:cNvGrpSpPr>
              <a:grpSpLocks/>
            </p:cNvGrpSpPr>
            <p:nvPr/>
          </p:nvGrpSpPr>
          <p:grpSpPr bwMode="auto">
            <a:xfrm>
              <a:off x="3270885" y="4817745"/>
              <a:ext cx="365760" cy="304800"/>
              <a:chOff x="2181" y="6461"/>
              <a:chExt cx="576" cy="480"/>
            </a:xfrm>
          </p:grpSpPr>
          <p:sp>
            <p:nvSpPr>
              <p:cNvPr id="122" name="AutoShape 129"/>
              <p:cNvSpPr>
                <a:spLocks noChangeArrowheads="1"/>
              </p:cNvSpPr>
              <p:nvPr/>
            </p:nvSpPr>
            <p:spPr bwMode="auto">
              <a:xfrm>
                <a:off x="2373" y="646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23" name="AutoShape 130"/>
              <p:cNvSpPr>
                <a:spLocks noChangeArrowheads="1"/>
              </p:cNvSpPr>
              <p:nvPr/>
            </p:nvSpPr>
            <p:spPr bwMode="auto">
              <a:xfrm>
                <a:off x="2565"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24" name="AutoShape 131"/>
              <p:cNvSpPr>
                <a:spLocks noChangeArrowheads="1"/>
              </p:cNvSpPr>
              <p:nvPr/>
            </p:nvSpPr>
            <p:spPr bwMode="auto">
              <a:xfrm>
                <a:off x="2565" y="679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25" name="AutoShape 132"/>
              <p:cNvSpPr>
                <a:spLocks noChangeArrowheads="1"/>
              </p:cNvSpPr>
              <p:nvPr/>
            </p:nvSpPr>
            <p:spPr bwMode="auto">
              <a:xfrm>
                <a:off x="2373" y="6701"/>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sp>
            <p:nvSpPr>
              <p:cNvPr id="126" name="AutoShape 133"/>
              <p:cNvSpPr>
                <a:spLocks noChangeArrowheads="1"/>
              </p:cNvSpPr>
              <p:nvPr/>
            </p:nvSpPr>
            <p:spPr bwMode="auto">
              <a:xfrm>
                <a:off x="2181" y="6558"/>
                <a:ext cx="192" cy="143"/>
              </a:xfrm>
              <a:prstGeom prst="smileyFace">
                <a:avLst>
                  <a:gd name="adj" fmla="val 4653"/>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a:p>
            </p:txBody>
          </p:sp>
        </p:grpSp>
      </p:grpSp>
      <p:sp>
        <p:nvSpPr>
          <p:cNvPr id="127" name="Rectangle 12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28" name="Rectangle 12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2767216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構造方程式モデリング（</a:t>
            </a:r>
            <a:r>
              <a:rPr lang="en-US" altLang="ja-JP" dirty="0"/>
              <a:t>SEM</a:t>
            </a:r>
            <a:r>
              <a:rPr lang="ja-JP" altLang="en-US" dirty="0" smtClean="0"/>
              <a:t>）</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共</a:t>
            </a:r>
            <a:r>
              <a:rPr kumimoji="1" lang="ja-JP" altLang="en-US" dirty="0" smtClean="0"/>
              <a:t>分散構造分析</a:t>
            </a:r>
            <a:endParaRPr kumimoji="1" lang="en-US" altLang="ja-JP" dirty="0" smtClean="0"/>
          </a:p>
          <a:p>
            <a:r>
              <a:rPr lang="ja-JP" altLang="en-US" dirty="0" smtClean="0"/>
              <a:t>潜在変数を測る</a:t>
            </a:r>
            <a:endParaRPr lang="en-US" altLang="ja-JP" dirty="0" smtClean="0"/>
          </a:p>
          <a:p>
            <a:r>
              <a:rPr lang="ja-JP" altLang="en-US" dirty="0"/>
              <a:t>測りたいもの</a:t>
            </a:r>
            <a:r>
              <a:rPr lang="ja-JP" altLang="en-US" dirty="0" smtClean="0"/>
              <a:t>が</a:t>
            </a:r>
            <a:r>
              <a:rPr lang="ja-JP" altLang="en-US" dirty="0"/>
              <a:t>、</a:t>
            </a:r>
            <a:r>
              <a:rPr lang="ja-JP" altLang="en-US" dirty="0" smtClean="0"/>
              <a:t>「観測」できるものか「潜在」的なものか考え判断する</a:t>
            </a:r>
            <a:endParaRPr lang="en-US" altLang="ja-JP" dirty="0" smtClean="0"/>
          </a:p>
          <a:p>
            <a:r>
              <a:rPr lang="ja-JP" altLang="en-US" dirty="0" smtClean="0"/>
              <a:t>適合度の明確な理解</a:t>
            </a:r>
            <a:endParaRPr lang="en-US" altLang="ja-JP" dirty="0" smtClean="0"/>
          </a:p>
          <a:p>
            <a:endParaRPr kumimoji="1" lang="ja-JP" altLang="en-US" dirty="0"/>
          </a:p>
        </p:txBody>
      </p:sp>
      <p:sp>
        <p:nvSpPr>
          <p:cNvPr id="34" name="コンテンツ プレースホルダー 33"/>
          <p:cNvSpPr>
            <a:spLocks noGrp="1"/>
          </p:cNvSpPr>
          <p:nvPr>
            <p:ph sz="half" idx="2"/>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1F032CE3-1582-4FCA-ADF8-C62B7E810E18}" type="slidenum">
              <a:rPr lang="ja-JP" altLang="en-US" smtClean="0"/>
              <a:pPr>
                <a:defRPr/>
              </a:pPr>
              <a:t>23</a:t>
            </a:fld>
            <a:endParaRPr lang="ja-JP" altLang="en-US"/>
          </a:p>
        </p:txBody>
      </p:sp>
      <p:grpSp>
        <p:nvGrpSpPr>
          <p:cNvPr id="30" name="グループ化 29"/>
          <p:cNvGrpSpPr/>
          <p:nvPr/>
        </p:nvGrpSpPr>
        <p:grpSpPr>
          <a:xfrm>
            <a:off x="3779912" y="2996952"/>
            <a:ext cx="5115515" cy="3564647"/>
            <a:chOff x="1448506" y="1768608"/>
            <a:chExt cx="7302906" cy="4577751"/>
          </a:xfrm>
        </p:grpSpPr>
        <p:sp>
          <p:nvSpPr>
            <p:cNvPr id="8" name="円/楕円 7"/>
            <p:cNvSpPr/>
            <p:nvPr/>
          </p:nvSpPr>
          <p:spPr>
            <a:xfrm>
              <a:off x="4716016" y="4221088"/>
              <a:ext cx="2402232" cy="212172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潜在変数（真の値）</a:t>
              </a:r>
              <a:endParaRPr kumimoji="1" lang="ja-JP" altLang="en-US" sz="2400" dirty="0">
                <a:solidFill>
                  <a:schemeClr val="tx1"/>
                </a:solidFill>
              </a:endParaRPr>
            </a:p>
          </p:txBody>
        </p:sp>
        <p:sp>
          <p:nvSpPr>
            <p:cNvPr id="10" name="円/楕円 9"/>
            <p:cNvSpPr/>
            <p:nvPr/>
          </p:nvSpPr>
          <p:spPr>
            <a:xfrm>
              <a:off x="3245304" y="1768608"/>
              <a:ext cx="2402232" cy="212172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潜在変数（真の値）</a:t>
              </a:r>
              <a:endParaRPr kumimoji="1" lang="ja-JP" altLang="en-US" sz="2400" dirty="0">
                <a:solidFill>
                  <a:schemeClr val="tx1"/>
                </a:solidFill>
              </a:endParaRPr>
            </a:p>
          </p:txBody>
        </p:sp>
        <p:sp>
          <p:nvSpPr>
            <p:cNvPr id="11" name="円/楕円 10"/>
            <p:cNvSpPr/>
            <p:nvPr/>
          </p:nvSpPr>
          <p:spPr>
            <a:xfrm>
              <a:off x="1448506" y="4224632"/>
              <a:ext cx="2402232" cy="2121727"/>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潜在変数（真の値）</a:t>
              </a:r>
              <a:endParaRPr kumimoji="1" lang="ja-JP" altLang="en-US" sz="2400" dirty="0">
                <a:solidFill>
                  <a:schemeClr val="tx1"/>
                </a:solidFill>
              </a:endParaRPr>
            </a:p>
          </p:txBody>
        </p:sp>
        <p:sp>
          <p:nvSpPr>
            <p:cNvPr id="13" name="円/楕円 12"/>
            <p:cNvSpPr/>
            <p:nvPr/>
          </p:nvSpPr>
          <p:spPr>
            <a:xfrm>
              <a:off x="6349180" y="1772816"/>
              <a:ext cx="2402232" cy="212172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潜在変数（真の値）</a:t>
              </a:r>
              <a:endParaRPr kumimoji="1" lang="ja-JP" altLang="en-US" sz="2400" dirty="0">
                <a:solidFill>
                  <a:schemeClr val="tx1"/>
                </a:solidFill>
              </a:endParaRPr>
            </a:p>
          </p:txBody>
        </p:sp>
      </p:grpSp>
      <p:cxnSp>
        <p:nvCxnSpPr>
          <p:cNvPr id="15" name="直線矢印コネクタ 14"/>
          <p:cNvCxnSpPr>
            <a:stCxn id="11" idx="7"/>
            <a:endCxn id="10" idx="3"/>
          </p:cNvCxnSpPr>
          <p:nvPr/>
        </p:nvCxnSpPr>
        <p:spPr>
          <a:xfrm flipV="1">
            <a:off x="5216192" y="4407165"/>
            <a:ext cx="68762" cy="744221"/>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11" idx="6"/>
            <a:endCxn id="8" idx="2"/>
          </p:cNvCxnSpPr>
          <p:nvPr/>
        </p:nvCxnSpPr>
        <p:spPr>
          <a:xfrm flipV="1">
            <a:off x="5462619" y="5732757"/>
            <a:ext cx="606107" cy="275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0" idx="6"/>
            <a:endCxn id="13" idx="2"/>
          </p:cNvCxnSpPr>
          <p:nvPr/>
        </p:nvCxnSpPr>
        <p:spPr>
          <a:xfrm>
            <a:off x="6721234" y="3823036"/>
            <a:ext cx="491486" cy="3277"/>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8" idx="7"/>
            <a:endCxn id="13" idx="4"/>
          </p:cNvCxnSpPr>
          <p:nvPr/>
        </p:nvCxnSpPr>
        <p:spPr>
          <a:xfrm flipV="1">
            <a:off x="7505006" y="4652396"/>
            <a:ext cx="549068" cy="496231"/>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3495492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9" name="直線矢印コネクタ 78"/>
          <p:cNvCxnSpPr>
            <a:stCxn id="26" idx="0"/>
            <a:endCxn id="51" idx="3"/>
          </p:cNvCxnSpPr>
          <p:nvPr/>
        </p:nvCxnSpPr>
        <p:spPr>
          <a:xfrm flipV="1">
            <a:off x="1551312" y="3577615"/>
            <a:ext cx="285036" cy="629222"/>
          </a:xfrm>
          <a:prstGeom prst="straightConnector1">
            <a:avLst/>
          </a:prstGeom>
          <a:ln w="63500">
            <a:headEnd type="arrow"/>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51" idx="6"/>
            <a:endCxn id="24" idx="2"/>
          </p:cNvCxnSpPr>
          <p:nvPr/>
        </p:nvCxnSpPr>
        <p:spPr>
          <a:xfrm>
            <a:off x="3497661" y="3199705"/>
            <a:ext cx="3295931" cy="678239"/>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normAutofit fontScale="90000"/>
          </a:bodyPr>
          <a:lstStyle/>
          <a:p>
            <a:r>
              <a:rPr kumimoji="1" lang="ja-JP" altLang="en-US" dirty="0" smtClean="0"/>
              <a:t>看護学における生物心理行動社会環境的プロセスとケア</a:t>
            </a:r>
            <a:endParaRPr kumimoji="1" lang="ja-JP" altLang="en-US" dirty="0"/>
          </a:p>
        </p:txBody>
      </p:sp>
      <p:sp>
        <p:nvSpPr>
          <p:cNvPr id="3" name="コンテンツ プレースホルダ 2"/>
          <p:cNvSpPr>
            <a:spLocks noGrp="1"/>
          </p:cNvSpPr>
          <p:nvPr>
            <p:ph idx="1"/>
          </p:nvPr>
        </p:nvSpPr>
        <p:spPr>
          <a:xfrm>
            <a:off x="457200" y="1600201"/>
            <a:ext cx="8229600" cy="971543"/>
          </a:xfrm>
        </p:spPr>
        <p:txBody>
          <a:bodyPr>
            <a:normAutofit lnSpcReduction="10000"/>
          </a:bodyPr>
          <a:lstStyle/>
          <a:p>
            <a:r>
              <a:rPr kumimoji="1" lang="ja-JP" altLang="en-US" dirty="0" smtClean="0"/>
              <a:t>健康に関連した要因として目に見えない変数とケアの</a:t>
            </a:r>
            <a:r>
              <a:rPr lang="ja-JP" altLang="en-US" dirty="0" smtClean="0"/>
              <a:t>構造</a:t>
            </a:r>
            <a:r>
              <a:rPr kumimoji="1" lang="ja-JP" altLang="en-US" dirty="0" smtClean="0"/>
              <a:t>の解明</a:t>
            </a:r>
            <a:r>
              <a:rPr lang="ja-JP" altLang="en-US" dirty="0"/>
              <a:t>を</a:t>
            </a:r>
            <a:endParaRPr kumimoji="1" lang="ja-JP" altLang="en-US" dirty="0"/>
          </a:p>
        </p:txBody>
      </p:sp>
      <p:sp>
        <p:nvSpPr>
          <p:cNvPr id="5" name="スライド番号プレースホルダ 4"/>
          <p:cNvSpPr>
            <a:spLocks noGrp="1"/>
          </p:cNvSpPr>
          <p:nvPr>
            <p:ph type="sldNum" sz="quarter" idx="12"/>
          </p:nvPr>
        </p:nvSpPr>
        <p:spPr/>
        <p:txBody>
          <a:bodyPr/>
          <a:lstStyle/>
          <a:p>
            <a:pPr>
              <a:defRPr/>
            </a:pPr>
            <a:fld id="{1F032CE3-1582-4FCA-ADF8-C62B7E810E18}" type="slidenum">
              <a:rPr lang="ja-JP" altLang="en-US" smtClean="0"/>
              <a:pPr>
                <a:defRPr/>
              </a:pPr>
              <a:t>24</a:t>
            </a:fld>
            <a:endParaRPr lang="ja-JP" altLang="en-US"/>
          </a:p>
        </p:txBody>
      </p:sp>
      <p:sp>
        <p:nvSpPr>
          <p:cNvPr id="24" name="円/楕円 23"/>
          <p:cNvSpPr/>
          <p:nvPr/>
        </p:nvSpPr>
        <p:spPr>
          <a:xfrm>
            <a:off x="6793592" y="3306440"/>
            <a:ext cx="2000264" cy="1143008"/>
          </a:xfrm>
          <a:prstGeom prst="ellipse">
            <a:avLst/>
          </a:prstGeom>
          <a:ln w="635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000" dirty="0" smtClean="0">
                <a:solidFill>
                  <a:schemeClr val="tx1"/>
                </a:solidFill>
                <a:latin typeface="+mn-ea"/>
              </a:rPr>
              <a:t>QOL</a:t>
            </a:r>
            <a:endParaRPr kumimoji="1" lang="ja-JP" altLang="en-US" sz="4000" dirty="0">
              <a:solidFill>
                <a:schemeClr val="tx1"/>
              </a:solidFill>
              <a:latin typeface="+mn-ea"/>
            </a:endParaRPr>
          </a:p>
        </p:txBody>
      </p:sp>
      <p:sp>
        <p:nvSpPr>
          <p:cNvPr id="25" name="円/楕円 24"/>
          <p:cNvSpPr/>
          <p:nvPr/>
        </p:nvSpPr>
        <p:spPr>
          <a:xfrm>
            <a:off x="3190913" y="5018837"/>
            <a:ext cx="2366085" cy="1421188"/>
          </a:xfrm>
          <a:prstGeom prst="ellipse">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心理社会的</a:t>
            </a:r>
            <a:r>
              <a:rPr lang="ja-JP" altLang="en-US" sz="2800" dirty="0">
                <a:solidFill>
                  <a:schemeClr val="tx1"/>
                </a:solidFill>
              </a:rPr>
              <a:t>状況</a:t>
            </a:r>
            <a:endParaRPr kumimoji="1" lang="ja-JP" altLang="en-US" sz="2800" dirty="0">
              <a:solidFill>
                <a:schemeClr val="tx1"/>
              </a:solidFill>
            </a:endParaRPr>
          </a:p>
        </p:txBody>
      </p:sp>
      <p:sp>
        <p:nvSpPr>
          <p:cNvPr id="26" name="円/楕円 25"/>
          <p:cNvSpPr/>
          <p:nvPr/>
        </p:nvSpPr>
        <p:spPr>
          <a:xfrm>
            <a:off x="258125" y="4206837"/>
            <a:ext cx="2586373" cy="1462443"/>
          </a:xfrm>
          <a:prstGeom prst="ellipse">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行動（ストレス対処含む）</a:t>
            </a:r>
            <a:endParaRPr lang="en-US" altLang="ja-JP" sz="2800" dirty="0" smtClean="0">
              <a:solidFill>
                <a:schemeClr val="tx1"/>
              </a:solidFill>
            </a:endParaRPr>
          </a:p>
        </p:txBody>
      </p:sp>
      <p:cxnSp>
        <p:nvCxnSpPr>
          <p:cNvPr id="32" name="直線矢印コネクタ 31"/>
          <p:cNvCxnSpPr/>
          <p:nvPr/>
        </p:nvCxnSpPr>
        <p:spPr>
          <a:xfrm flipV="1">
            <a:off x="2524486" y="4183985"/>
            <a:ext cx="4423778" cy="46119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1551312" y="2665260"/>
            <a:ext cx="1946349" cy="1068890"/>
          </a:xfrm>
          <a:prstGeom prst="ellipse">
            <a:avLst/>
          </a:prstGeom>
          <a:ln w="635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生物学的</a:t>
            </a:r>
            <a:r>
              <a:rPr lang="ja-JP" altLang="en-US" sz="2800" dirty="0">
                <a:solidFill>
                  <a:schemeClr val="tx1"/>
                </a:solidFill>
              </a:rPr>
              <a:t>状況</a:t>
            </a:r>
            <a:endParaRPr lang="en-US" altLang="ja-JP" sz="2800" dirty="0" smtClean="0">
              <a:solidFill>
                <a:schemeClr val="tx1"/>
              </a:solidFill>
            </a:endParaRPr>
          </a:p>
        </p:txBody>
      </p:sp>
      <p:cxnSp>
        <p:nvCxnSpPr>
          <p:cNvPr id="47" name="直線矢印コネクタ 46"/>
          <p:cNvCxnSpPr>
            <a:stCxn id="25" idx="0"/>
            <a:endCxn id="51" idx="5"/>
          </p:cNvCxnSpPr>
          <p:nvPr/>
        </p:nvCxnSpPr>
        <p:spPr>
          <a:xfrm flipH="1" flipV="1">
            <a:off x="3212625" y="3577615"/>
            <a:ext cx="1161331" cy="1441222"/>
          </a:xfrm>
          <a:prstGeom prst="straightConnector1">
            <a:avLst/>
          </a:prstGeom>
          <a:ln w="63500">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25" idx="2"/>
            <a:endCxn id="26" idx="5"/>
          </p:cNvCxnSpPr>
          <p:nvPr/>
        </p:nvCxnSpPr>
        <p:spPr>
          <a:xfrm flipH="1" flipV="1">
            <a:off x="2465732" y="5455110"/>
            <a:ext cx="725181" cy="274321"/>
          </a:xfrm>
          <a:prstGeom prst="straightConnector1">
            <a:avLst/>
          </a:prstGeom>
          <a:ln w="63500">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stCxn id="25" idx="6"/>
            <a:endCxn id="24" idx="3"/>
          </p:cNvCxnSpPr>
          <p:nvPr/>
        </p:nvCxnSpPr>
        <p:spPr>
          <a:xfrm flipV="1">
            <a:off x="5556998" y="4282058"/>
            <a:ext cx="1529526" cy="1447373"/>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59" name="円/楕円 58"/>
          <p:cNvSpPr/>
          <p:nvPr/>
        </p:nvSpPr>
        <p:spPr>
          <a:xfrm>
            <a:off x="5063452" y="2287479"/>
            <a:ext cx="2000264" cy="1143008"/>
          </a:xfrm>
          <a:prstGeom prst="ellipse">
            <a:avLst/>
          </a:prstGeom>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a:solidFill>
                  <a:schemeClr val="tx1"/>
                </a:solidFill>
                <a:latin typeface="+mn-ea"/>
              </a:rPr>
              <a:t>ケア</a:t>
            </a:r>
            <a:endParaRPr kumimoji="1" lang="ja-JP" altLang="en-US" sz="3200" dirty="0">
              <a:solidFill>
                <a:schemeClr val="tx1"/>
              </a:solidFill>
              <a:latin typeface="+mn-ea"/>
            </a:endParaRPr>
          </a:p>
        </p:txBody>
      </p:sp>
      <p:cxnSp>
        <p:nvCxnSpPr>
          <p:cNvPr id="60" name="直線矢印コネクタ 59"/>
          <p:cNvCxnSpPr>
            <a:stCxn id="59" idx="2"/>
            <a:endCxn id="51" idx="7"/>
          </p:cNvCxnSpPr>
          <p:nvPr/>
        </p:nvCxnSpPr>
        <p:spPr>
          <a:xfrm flipH="1" flipV="1">
            <a:off x="3212625" y="2821795"/>
            <a:ext cx="1850827" cy="37188"/>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59" idx="3"/>
            <a:endCxn id="26" idx="7"/>
          </p:cNvCxnSpPr>
          <p:nvPr/>
        </p:nvCxnSpPr>
        <p:spPr>
          <a:xfrm flipH="1">
            <a:off x="2465732" y="3263097"/>
            <a:ext cx="2890652" cy="1157910"/>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a:off x="4572000" y="3344506"/>
            <a:ext cx="925926" cy="1661238"/>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H="1">
            <a:off x="4314882" y="3068960"/>
            <a:ext cx="845940" cy="275546"/>
          </a:xfrm>
          <a:prstGeom prst="straightConnector1">
            <a:avLst/>
          </a:prstGeom>
          <a:ln w="635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a:off x="5460291" y="3437368"/>
            <a:ext cx="271902" cy="894560"/>
          </a:xfrm>
          <a:prstGeom prst="straightConnector1">
            <a:avLst/>
          </a:prstGeom>
          <a:ln w="635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a:stCxn id="59" idx="4"/>
          </p:cNvCxnSpPr>
          <p:nvPr/>
        </p:nvCxnSpPr>
        <p:spPr>
          <a:xfrm>
            <a:off x="6063584" y="3430487"/>
            <a:ext cx="236608" cy="1541968"/>
          </a:xfrm>
          <a:prstGeom prst="straightConnector1">
            <a:avLst/>
          </a:prstGeom>
          <a:ln w="635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a:endCxn id="24" idx="0"/>
          </p:cNvCxnSpPr>
          <p:nvPr/>
        </p:nvCxnSpPr>
        <p:spPr>
          <a:xfrm>
            <a:off x="7086524" y="2924944"/>
            <a:ext cx="707200" cy="381496"/>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a:stCxn id="25" idx="1"/>
          </p:cNvCxnSpPr>
          <p:nvPr/>
        </p:nvCxnSpPr>
        <p:spPr>
          <a:xfrm flipV="1">
            <a:off x="3537418" y="4554943"/>
            <a:ext cx="157552" cy="67202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43" name="円/楕円 42"/>
          <p:cNvSpPr/>
          <p:nvPr/>
        </p:nvSpPr>
        <p:spPr>
          <a:xfrm>
            <a:off x="6017864" y="4972455"/>
            <a:ext cx="2366085" cy="1421188"/>
          </a:xfrm>
          <a:prstGeom prst="ellipse">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環境</a:t>
            </a:r>
            <a:endParaRPr kumimoji="1" lang="ja-JP" altLang="en-US" sz="2800" dirty="0">
              <a:solidFill>
                <a:schemeClr val="tx1"/>
              </a:solidFill>
            </a:endParaRPr>
          </a:p>
        </p:txBody>
      </p:sp>
      <p:cxnSp>
        <p:nvCxnSpPr>
          <p:cNvPr id="44" name="直線矢印コネクタ 43"/>
          <p:cNvCxnSpPr>
            <a:stCxn id="43" idx="0"/>
          </p:cNvCxnSpPr>
          <p:nvPr/>
        </p:nvCxnSpPr>
        <p:spPr>
          <a:xfrm flipV="1">
            <a:off x="7200907" y="4414584"/>
            <a:ext cx="514394" cy="557871"/>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stCxn id="43" idx="1"/>
          </p:cNvCxnSpPr>
          <p:nvPr/>
        </p:nvCxnSpPr>
        <p:spPr>
          <a:xfrm flipH="1" flipV="1">
            <a:off x="3430290" y="3430488"/>
            <a:ext cx="2934079" cy="175009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6181888" y="3437368"/>
            <a:ext cx="766376" cy="1535087"/>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3984718191"/>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有意確率の表記</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有意確率（</a:t>
            </a:r>
            <a:r>
              <a:rPr lang="en-US" altLang="ja-JP" i="1" dirty="0" smtClean="0"/>
              <a:t>P</a:t>
            </a:r>
            <a:r>
              <a:rPr lang="ja-JP" altLang="en-US" i="1" dirty="0" smtClean="0"/>
              <a:t>：大文字イタリックが一般的）</a:t>
            </a:r>
            <a:r>
              <a:rPr lang="ja-JP" altLang="en-US" dirty="0" smtClean="0"/>
              <a:t>は、その値を書くべき</a:t>
            </a:r>
            <a:endParaRPr lang="en-US" altLang="ja-JP" dirty="0" smtClean="0"/>
          </a:p>
          <a:p>
            <a:r>
              <a:rPr lang="ja-JP" altLang="en-US" dirty="0"/>
              <a:t>古典的な</a:t>
            </a:r>
            <a:r>
              <a:rPr lang="en-US" altLang="ja-JP" i="1" dirty="0"/>
              <a:t>P</a:t>
            </a:r>
            <a:r>
              <a:rPr lang="en-US" altLang="ja-JP" dirty="0"/>
              <a:t> &lt; .</a:t>
            </a:r>
            <a:r>
              <a:rPr lang="en-US" altLang="ja-JP" dirty="0" smtClean="0"/>
              <a:t>05</a:t>
            </a:r>
            <a:r>
              <a:rPr lang="ja-JP" altLang="en-US" dirty="0" err="1" smtClean="0"/>
              <a:t>、</a:t>
            </a:r>
            <a:r>
              <a:rPr lang="en-US" altLang="ja-JP" dirty="0"/>
              <a:t> NS</a:t>
            </a:r>
            <a:r>
              <a:rPr lang="ja-JP" altLang="en-US" dirty="0"/>
              <a:t>（</a:t>
            </a:r>
            <a:r>
              <a:rPr lang="en-US" altLang="ja-JP" dirty="0"/>
              <a:t>not significant</a:t>
            </a:r>
            <a:r>
              <a:rPr lang="ja-JP" altLang="en-US" dirty="0"/>
              <a:t>）</a:t>
            </a:r>
            <a:r>
              <a:rPr lang="ja-JP" altLang="en-US" dirty="0" smtClean="0"/>
              <a:t>など有意かどうかだけを表記する方法は使わない</a:t>
            </a:r>
            <a:endParaRPr lang="en-US" altLang="ja-JP" dirty="0" smtClean="0"/>
          </a:p>
          <a:p>
            <a:r>
              <a:rPr lang="en-US" altLang="ja-JP" dirty="0" smtClean="0"/>
              <a:t> </a:t>
            </a:r>
            <a:r>
              <a:rPr lang="en-US" altLang="ja-JP" dirty="0"/>
              <a:t>0.051 </a:t>
            </a:r>
            <a:r>
              <a:rPr lang="ja-JP" altLang="en-US" dirty="0" smtClean="0"/>
              <a:t>と</a:t>
            </a:r>
            <a:r>
              <a:rPr lang="en-US" altLang="ja-JP" dirty="0" smtClean="0"/>
              <a:t>0.049</a:t>
            </a:r>
            <a:r>
              <a:rPr lang="ja-JP" altLang="en-US" dirty="0" smtClean="0"/>
              <a:t>は有意かどうかでは違うが同じように解釈されるべき</a:t>
            </a:r>
            <a:endParaRPr lang="en-US" altLang="ja-JP" dirty="0" smtClean="0"/>
          </a:p>
          <a:p>
            <a:r>
              <a:rPr lang="en-US" altLang="ja-JP" i="1" dirty="0" smtClean="0"/>
              <a:t>P</a:t>
            </a:r>
            <a:r>
              <a:rPr lang="ja-JP" altLang="en-US" dirty="0"/>
              <a:t>値</a:t>
            </a:r>
            <a:r>
              <a:rPr lang="ja-JP" altLang="en-US" dirty="0" smtClean="0"/>
              <a:t>がないとメタアナリシスで使えない</a:t>
            </a:r>
            <a:endParaRPr lang="en-US" altLang="ja-JP" dirty="0" smtClean="0"/>
          </a:p>
          <a:p>
            <a:r>
              <a:rPr lang="en-US" altLang="ja-JP" i="1" dirty="0" smtClean="0"/>
              <a:t>P</a:t>
            </a:r>
            <a:r>
              <a:rPr lang="en-US" altLang="ja-JP" dirty="0" smtClean="0"/>
              <a:t>=.03</a:t>
            </a:r>
            <a:r>
              <a:rPr lang="ja-JP" altLang="en-US" dirty="0" smtClean="0"/>
              <a:t>など有意かどうかにかかわらず小数点以下</a:t>
            </a:r>
            <a:r>
              <a:rPr lang="en-US" altLang="ja-JP" dirty="0" smtClean="0"/>
              <a:t>2</a:t>
            </a:r>
            <a:r>
              <a:rPr lang="ja-JP" altLang="en-US" dirty="0" smtClean="0"/>
              <a:t>桁まで　</a:t>
            </a:r>
            <a:r>
              <a:rPr lang="en-US" altLang="ja-JP" dirty="0"/>
              <a:t> P &lt; .01 </a:t>
            </a:r>
            <a:r>
              <a:rPr lang="ja-JP" altLang="en-US" dirty="0" smtClean="0"/>
              <a:t>のときは</a:t>
            </a:r>
            <a:r>
              <a:rPr lang="en-US" altLang="ja-JP" dirty="0" smtClean="0"/>
              <a:t>3</a:t>
            </a:r>
            <a:r>
              <a:rPr lang="ja-JP" altLang="en-US" dirty="0" smtClean="0"/>
              <a:t>桁まで</a:t>
            </a:r>
            <a:r>
              <a:rPr lang="ja-JP" altLang="en-US" dirty="0"/>
              <a:t>　</a:t>
            </a:r>
            <a:r>
              <a:rPr lang="en-US" altLang="ja-JP" dirty="0" smtClean="0"/>
              <a:t>.001</a:t>
            </a:r>
            <a:r>
              <a:rPr lang="ja-JP" altLang="en-US" dirty="0" smtClean="0"/>
              <a:t>より小さい値の場合、</a:t>
            </a:r>
            <a:r>
              <a:rPr lang="en-US" altLang="ja-JP" dirty="0" smtClean="0"/>
              <a:t>P</a:t>
            </a:r>
            <a:r>
              <a:rPr lang="en-US" altLang="ja-JP" dirty="0"/>
              <a:t> &lt; .</a:t>
            </a:r>
            <a:r>
              <a:rPr lang="en-US" altLang="ja-JP" dirty="0" smtClean="0"/>
              <a:t>001</a:t>
            </a:r>
            <a:r>
              <a:rPr lang="ja-JP" altLang="en-US" dirty="0"/>
              <a:t>で</a:t>
            </a:r>
            <a:r>
              <a:rPr lang="en-US" altLang="ja-JP" dirty="0" smtClean="0"/>
              <a:t>OK</a:t>
            </a:r>
            <a:r>
              <a:rPr lang="ja-JP" altLang="en-US" dirty="0" smtClean="0"/>
              <a:t>　</a:t>
            </a:r>
            <a:endParaRPr lang="en-US" altLang="ja-JP" dirty="0" smtClean="0"/>
          </a:p>
          <a:p>
            <a:r>
              <a:rPr lang="en-US" altLang="ja-JP" i="1" dirty="0" smtClean="0"/>
              <a:t>P</a:t>
            </a:r>
            <a:r>
              <a:rPr lang="ja-JP" altLang="en-US" dirty="0" smtClean="0"/>
              <a:t>値では、小数点の前に</a:t>
            </a:r>
            <a:r>
              <a:rPr lang="en-US" altLang="ja-JP" dirty="0" smtClean="0"/>
              <a:t>0</a:t>
            </a:r>
            <a:r>
              <a:rPr lang="ja-JP" altLang="en-US" dirty="0" smtClean="0"/>
              <a:t>は不要　</a:t>
            </a:r>
            <a:r>
              <a:rPr lang="en-US" altLang="ja-JP" dirty="0" smtClean="0"/>
              <a:t>1</a:t>
            </a:r>
            <a:r>
              <a:rPr lang="ja-JP" altLang="en-US" dirty="0" smtClean="0"/>
              <a:t>になることはないため（</a:t>
            </a:r>
            <a:r>
              <a:rPr lang="en-US" altLang="ja-JP" dirty="0" smtClean="0"/>
              <a:t>α</a:t>
            </a:r>
            <a:r>
              <a:rPr lang="ja-JP" altLang="en-US" dirty="0" smtClean="0"/>
              <a:t>や</a:t>
            </a:r>
            <a:r>
              <a:rPr lang="en-US" altLang="ja-JP" dirty="0" smtClean="0"/>
              <a:t>β</a:t>
            </a:r>
            <a:r>
              <a:rPr lang="ja-JP" altLang="en-US" dirty="0" smtClean="0"/>
              <a:t>なども）</a:t>
            </a:r>
            <a:endParaRPr lang="en-US" altLang="ja-JP" dirty="0" smtClean="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25</a:t>
            </a:fld>
            <a:endParaRPr kumimoji="1" lang="ja-JP" altLang="en-US"/>
          </a:p>
        </p:txBody>
      </p:sp>
    </p:spTree>
    <p:extLst>
      <p:ext uri="{BB962C8B-B14F-4D97-AF65-F5344CB8AC3E}">
        <p14:creationId xmlns:p14="http://schemas.microsoft.com/office/powerpoint/2010/main" val="22872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検定の多重性</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smtClean="0"/>
              <a:t>検定を繰り返す</a:t>
            </a:r>
            <a:r>
              <a:rPr lang="ja-JP" altLang="en-US" dirty="0"/>
              <a:t>ことで、全体として有意確率が高く</a:t>
            </a:r>
            <a:r>
              <a:rPr lang="ja-JP" altLang="en-US" dirty="0" smtClean="0"/>
              <a:t>なること</a:t>
            </a:r>
            <a:endParaRPr lang="en-US" altLang="ja-JP" dirty="0" smtClean="0"/>
          </a:p>
          <a:p>
            <a:r>
              <a:rPr lang="ja-JP" altLang="en-US" dirty="0" smtClean="0"/>
              <a:t>１つ</a:t>
            </a:r>
            <a:r>
              <a:rPr lang="ja-JP" altLang="en-US" dirty="0"/>
              <a:t>でも誤って有意としてしまう確率＝危険率が</a:t>
            </a:r>
            <a:r>
              <a:rPr lang="ja-JP" altLang="en-US" dirty="0" smtClean="0"/>
              <a:t>高まる</a:t>
            </a:r>
            <a:endParaRPr lang="en-US" altLang="ja-JP" dirty="0" smtClean="0"/>
          </a:p>
          <a:p>
            <a:r>
              <a:rPr lang="ja-JP" altLang="en-US" dirty="0" smtClean="0"/>
              <a:t>行う</a:t>
            </a:r>
            <a:r>
              <a:rPr lang="ja-JP" altLang="en-US" dirty="0"/>
              <a:t>検定がほんとうはすべて差がないのに１つでも誤って有意と判断してしまう確率は、１－（１－</a:t>
            </a:r>
            <a:r>
              <a:rPr lang="en-US" altLang="ja-JP" dirty="0"/>
              <a:t>α</a:t>
            </a:r>
            <a:r>
              <a:rPr lang="ja-JP" altLang="en-US" dirty="0"/>
              <a:t>）</a:t>
            </a:r>
            <a:r>
              <a:rPr lang="en-US" altLang="ja-JP" baseline="30000" dirty="0" smtClean="0"/>
              <a:t>k</a:t>
            </a:r>
            <a:r>
              <a:rPr lang="ja-JP" altLang="en-US" dirty="0"/>
              <a:t>　</a:t>
            </a:r>
            <a:r>
              <a:rPr lang="en-US" altLang="ja-JP" dirty="0" smtClean="0"/>
              <a:t>α</a:t>
            </a:r>
            <a:r>
              <a:rPr lang="ja-JP" altLang="en-US" dirty="0"/>
              <a:t>は１つひとつの検定の有意確率で、</a:t>
            </a:r>
            <a:r>
              <a:rPr lang="ja-JP" altLang="en-US" dirty="0" err="1"/>
              <a:t>ｋ</a:t>
            </a:r>
            <a:r>
              <a:rPr lang="ja-JP" altLang="en-US" dirty="0"/>
              <a:t>は検定の</a:t>
            </a:r>
            <a:r>
              <a:rPr lang="ja-JP" altLang="en-US" dirty="0" smtClean="0"/>
              <a:t>回数</a:t>
            </a:r>
            <a:endParaRPr lang="ja-JP" altLang="en-US" dirty="0"/>
          </a:p>
          <a:p>
            <a:r>
              <a:rPr lang="ja-JP" altLang="en-US" dirty="0" smtClean="0"/>
              <a:t>１回</a:t>
            </a:r>
            <a:r>
              <a:rPr lang="ja-JP" altLang="en-US" dirty="0"/>
              <a:t>検定して有意になる</a:t>
            </a:r>
            <a:r>
              <a:rPr lang="ja-JP" altLang="en-US" dirty="0" smtClean="0"/>
              <a:t>確率が</a:t>
            </a:r>
            <a:r>
              <a:rPr lang="en-US" altLang="ja-JP" dirty="0" smtClean="0"/>
              <a:t>α</a:t>
            </a:r>
            <a:r>
              <a:rPr lang="ja-JP" altLang="en-US" dirty="0" err="1" smtClean="0"/>
              <a:t>、</a:t>
            </a:r>
            <a:r>
              <a:rPr lang="ja-JP" altLang="en-US" dirty="0" smtClean="0"/>
              <a:t>有意</a:t>
            </a:r>
            <a:r>
              <a:rPr lang="ja-JP" altLang="en-US" dirty="0"/>
              <a:t>にならない確率</a:t>
            </a:r>
            <a:r>
              <a:rPr lang="ja-JP" altLang="en-US" dirty="0" smtClean="0"/>
              <a:t>は１</a:t>
            </a:r>
            <a:r>
              <a:rPr lang="ja-JP" altLang="en-US" dirty="0"/>
              <a:t>ー</a:t>
            </a:r>
            <a:r>
              <a:rPr lang="en-US" altLang="ja-JP" dirty="0" smtClean="0"/>
              <a:t>α</a:t>
            </a:r>
            <a:r>
              <a:rPr lang="ja-JP" altLang="en-US" dirty="0" err="1" smtClean="0"/>
              <a:t>、</a:t>
            </a:r>
            <a:r>
              <a:rPr lang="ja-JP" altLang="en-US" dirty="0" smtClean="0"/>
              <a:t>３回</a:t>
            </a:r>
            <a:r>
              <a:rPr lang="ja-JP" altLang="en-US" dirty="0"/>
              <a:t>検定して１つも有意にならない確率は（１－</a:t>
            </a:r>
            <a:r>
              <a:rPr lang="en-US" altLang="ja-JP" dirty="0"/>
              <a:t>α</a:t>
            </a:r>
            <a:r>
              <a:rPr lang="ja-JP" altLang="en-US" dirty="0"/>
              <a:t>）</a:t>
            </a:r>
            <a:r>
              <a:rPr lang="en-US" altLang="ja-JP" baseline="30000" dirty="0" smtClean="0"/>
              <a:t>3</a:t>
            </a:r>
            <a:r>
              <a:rPr lang="ja-JP" altLang="en-US" dirty="0" err="1" smtClean="0"/>
              <a:t>、</a:t>
            </a:r>
            <a:r>
              <a:rPr lang="ja-JP" altLang="en-US" dirty="0" smtClean="0"/>
              <a:t>３回</a:t>
            </a:r>
            <a:r>
              <a:rPr lang="ja-JP" altLang="en-US" dirty="0"/>
              <a:t>検定して１つ以上有意になる確率は、１－（１－</a:t>
            </a:r>
            <a:r>
              <a:rPr lang="en-US" altLang="ja-JP" dirty="0"/>
              <a:t>α</a:t>
            </a:r>
            <a:r>
              <a:rPr lang="ja-JP" altLang="en-US" dirty="0"/>
              <a:t>）</a:t>
            </a:r>
            <a:r>
              <a:rPr lang="en-US" altLang="ja-JP" baseline="30000" dirty="0" smtClean="0"/>
              <a:t>3</a:t>
            </a:r>
            <a:endParaRPr lang="ja-JP" altLang="en-US" dirty="0"/>
          </a:p>
          <a:p>
            <a:r>
              <a:rPr lang="en-US" altLang="ja-JP" dirty="0" smtClean="0"/>
              <a:t>4</a:t>
            </a:r>
            <a:r>
              <a:rPr lang="ja-JP" altLang="en-US" dirty="0"/>
              <a:t>群</a:t>
            </a:r>
            <a:r>
              <a:rPr lang="ja-JP" altLang="en-US" dirty="0" smtClean="0"/>
              <a:t>の</a:t>
            </a:r>
            <a:r>
              <a:rPr lang="ja-JP" altLang="en-US" dirty="0"/>
              <a:t>平均値で</a:t>
            </a:r>
            <a:r>
              <a:rPr lang="en-US" altLang="ja-JP" dirty="0"/>
              <a:t>6</a:t>
            </a:r>
            <a:r>
              <a:rPr lang="ja-JP" altLang="en-US" dirty="0"/>
              <a:t>回</a:t>
            </a:r>
            <a:r>
              <a:rPr lang="ja-JP" altLang="en-US" dirty="0" smtClean="0"/>
              <a:t>検定、</a:t>
            </a:r>
            <a:r>
              <a:rPr lang="en-US" altLang="ja-JP" dirty="0"/>
              <a:t>α</a:t>
            </a:r>
            <a:r>
              <a:rPr lang="ja-JP" altLang="en-US" dirty="0" smtClean="0"/>
              <a:t>＝</a:t>
            </a:r>
            <a:r>
              <a:rPr lang="en-US" altLang="ja-JP" dirty="0" smtClean="0"/>
              <a:t>.</a:t>
            </a:r>
            <a:r>
              <a:rPr lang="en-US" altLang="ja-JP" dirty="0"/>
              <a:t>05</a:t>
            </a:r>
            <a:r>
              <a:rPr lang="ja-JP" altLang="en-US" dirty="0"/>
              <a:t>で、ｋ＝</a:t>
            </a:r>
            <a:r>
              <a:rPr lang="en-US" altLang="ja-JP" dirty="0"/>
              <a:t>6</a:t>
            </a:r>
            <a:r>
              <a:rPr lang="ja-JP" altLang="en-US" dirty="0"/>
              <a:t>で</a:t>
            </a:r>
            <a:r>
              <a:rPr lang="ja-JP" altLang="en-US" dirty="0" smtClean="0"/>
              <a:t>、</a:t>
            </a:r>
            <a:r>
              <a:rPr lang="en-US" altLang="ja-JP" dirty="0" smtClean="0"/>
              <a:t>.265</a:t>
            </a:r>
            <a:r>
              <a:rPr lang="ja-JP" altLang="en-US" dirty="0" smtClean="0"/>
              <a:t>の確率で有意、１０群なら、４５回検定で</a:t>
            </a:r>
            <a:r>
              <a:rPr lang="en-US" altLang="ja-JP" dirty="0" smtClean="0"/>
              <a:t>.901</a:t>
            </a:r>
            <a:r>
              <a:rPr lang="ja-JP" altLang="en-US" dirty="0" smtClean="0"/>
              <a:t>の確率で有意</a:t>
            </a:r>
          </a:p>
          <a:p>
            <a:r>
              <a:rPr lang="ja-JP" altLang="en-US" dirty="0" smtClean="0"/>
              <a:t>有意な結果を求めて検定を繰り返すと、いつでも起こる</a:t>
            </a:r>
            <a:endParaRPr lang="en-US" altLang="ja-JP" dirty="0" smtClean="0"/>
          </a:p>
          <a:p>
            <a:r>
              <a:rPr kumimoji="1" lang="ja-JP" altLang="en-US" dirty="0" smtClean="0"/>
              <a:t>仮説の明確さ、多重比較の使用（ペナルティを与える）</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26</a:t>
            </a:fld>
            <a:endParaRPr kumimoji="1" lang="ja-JP" altLang="en-US"/>
          </a:p>
        </p:txBody>
      </p:sp>
    </p:spTree>
    <p:extLst>
      <p:ext uri="{BB962C8B-B14F-4D97-AF65-F5344CB8AC3E}">
        <p14:creationId xmlns:p14="http://schemas.microsoft.com/office/powerpoint/2010/main" val="3873552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有意で</a:t>
            </a:r>
            <a:r>
              <a:rPr lang="ja-JP" altLang="en-US" dirty="0" smtClean="0"/>
              <a:t>ない</a:t>
            </a:r>
            <a:r>
              <a:rPr lang="ja-JP" altLang="en-US" sz="6000" dirty="0" smtClean="0"/>
              <a:t>≠</a:t>
            </a:r>
            <a:r>
              <a:rPr lang="ja-JP" altLang="en-US" dirty="0" smtClean="0"/>
              <a:t>差</a:t>
            </a:r>
            <a:r>
              <a:rPr lang="ja-JP" altLang="en-US" dirty="0"/>
              <a:t>や相関が</a:t>
            </a:r>
            <a:r>
              <a:rPr lang="ja-JP" altLang="en-US" dirty="0" smtClean="0"/>
              <a:t>ない</a:t>
            </a:r>
            <a:endParaRPr kumimoji="1" lang="ja-JP" altLang="en-US" dirty="0"/>
          </a:p>
        </p:txBody>
      </p:sp>
      <p:sp>
        <p:nvSpPr>
          <p:cNvPr id="3" name="コンテンツ プレースホルダー 2"/>
          <p:cNvSpPr>
            <a:spLocks noGrp="1"/>
          </p:cNvSpPr>
          <p:nvPr>
            <p:ph idx="1"/>
          </p:nvPr>
        </p:nvSpPr>
        <p:spPr/>
        <p:txBody>
          <a:bodyPr/>
          <a:lstStyle/>
          <a:p>
            <a:r>
              <a:rPr lang="en-US" altLang="ja-JP" dirty="0">
                <a:latin typeface="+mn-ea"/>
              </a:rPr>
              <a:t>RCT</a:t>
            </a:r>
            <a:r>
              <a:rPr lang="ja-JP" altLang="en-US" dirty="0" smtClean="0">
                <a:latin typeface="+mn-ea"/>
              </a:rPr>
              <a:t>でベースラインの</a:t>
            </a:r>
            <a:r>
              <a:rPr lang="ja-JP" altLang="en-US" dirty="0">
                <a:latin typeface="+mn-ea"/>
              </a:rPr>
              <a:t>比較</a:t>
            </a:r>
            <a:r>
              <a:rPr lang="ja-JP" altLang="en-US" dirty="0" smtClean="0">
                <a:latin typeface="+mn-ea"/>
              </a:rPr>
              <a:t>に</a:t>
            </a:r>
            <a:r>
              <a:rPr lang="en-US" altLang="ja-JP" i="1" dirty="0" smtClean="0">
                <a:latin typeface="+mn-ea"/>
              </a:rPr>
              <a:t>P</a:t>
            </a:r>
            <a:r>
              <a:rPr lang="ja-JP" altLang="en-US" dirty="0" smtClean="0">
                <a:latin typeface="+mn-ea"/>
              </a:rPr>
              <a:t>値は不要</a:t>
            </a:r>
            <a:endParaRPr lang="en-US" altLang="ja-JP" dirty="0">
              <a:latin typeface="+mn-ea"/>
            </a:endParaRPr>
          </a:p>
          <a:p>
            <a:r>
              <a:rPr lang="ja-JP" altLang="en-US" dirty="0" smtClean="0">
                <a:latin typeface="+mn-ea"/>
              </a:rPr>
              <a:t>同じというには、同等性</a:t>
            </a:r>
            <a:r>
              <a:rPr lang="ja-JP" altLang="en-US" dirty="0">
                <a:latin typeface="+mn-ea"/>
              </a:rPr>
              <a:t>・非劣性の</a:t>
            </a:r>
            <a:r>
              <a:rPr lang="ja-JP" altLang="en-US" dirty="0" smtClean="0">
                <a:latin typeface="+mn-ea"/>
              </a:rPr>
              <a:t>解析が必要</a:t>
            </a:r>
            <a:endParaRPr lang="en-US" altLang="ja-JP" dirty="0" smtClean="0">
              <a:latin typeface="+mn-ea"/>
            </a:endParaRPr>
          </a:p>
          <a:p>
            <a:r>
              <a:rPr lang="en-US" altLang="ja-JP" i="1" dirty="0">
                <a:latin typeface="+mn-ea"/>
              </a:rPr>
              <a:t>P</a:t>
            </a:r>
            <a:r>
              <a:rPr lang="ja-JP" altLang="en-US" dirty="0" smtClean="0">
                <a:latin typeface="+mn-ea"/>
              </a:rPr>
              <a:t>値の大きさは差や関連の強さをあらわすものではない</a:t>
            </a:r>
            <a:endParaRPr lang="en-US" altLang="ja-JP" dirty="0">
              <a:latin typeface="+mn-ea"/>
            </a:endParaRPr>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27</a:t>
            </a:fld>
            <a:endParaRPr kumimoji="1" lang="ja-JP" altLang="en-US"/>
          </a:p>
        </p:txBody>
      </p:sp>
    </p:spTree>
    <p:extLst>
      <p:ext uri="{BB962C8B-B14F-4D97-AF65-F5344CB8AC3E}">
        <p14:creationId xmlns:p14="http://schemas.microsoft.com/office/powerpoint/2010/main" val="713470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パワーアナリシス、サンプル数の確保</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有意になるために必要最小限のサンプル数</a:t>
            </a:r>
            <a:r>
              <a:rPr lang="ja-JP" altLang="en-US" dirty="0"/>
              <a:t>を</a:t>
            </a:r>
            <a:r>
              <a:rPr lang="ja-JP" altLang="en-US" dirty="0" smtClean="0"/>
              <a:t>計算</a:t>
            </a:r>
            <a:endParaRPr lang="en-US" altLang="ja-JP" dirty="0" smtClean="0"/>
          </a:p>
          <a:p>
            <a:r>
              <a:rPr lang="ja-JP" altLang="en-US" dirty="0" smtClean="0"/>
              <a:t>臨床</a:t>
            </a:r>
            <a:r>
              <a:rPr lang="ja-JP" altLang="en-US" dirty="0"/>
              <a:t>では難しいという声も</a:t>
            </a:r>
            <a:r>
              <a:rPr lang="ja-JP" altLang="en-US" dirty="0" smtClean="0"/>
              <a:t>あるが</a:t>
            </a:r>
            <a:r>
              <a:rPr lang="ja-JP" altLang="en-US" dirty="0"/>
              <a:t>、同じテーマに関心を持つ人は全国に多くいる</a:t>
            </a:r>
            <a:r>
              <a:rPr lang="ja-JP" altLang="en-US" dirty="0" smtClean="0"/>
              <a:t>はず</a:t>
            </a:r>
            <a:endParaRPr lang="en-US" altLang="ja-JP" dirty="0"/>
          </a:p>
          <a:p>
            <a:r>
              <a:rPr lang="ja-JP" altLang="en-US" dirty="0" smtClean="0"/>
              <a:t>共同</a:t>
            </a:r>
            <a:r>
              <a:rPr lang="ja-JP" altLang="en-US" dirty="0"/>
              <a:t>で研究することでサンプル数を確保する努力が</a:t>
            </a:r>
            <a:r>
              <a:rPr lang="ja-JP" altLang="en-US" dirty="0" smtClean="0"/>
              <a:t>必要</a:t>
            </a:r>
            <a:endParaRPr lang="en-US" altLang="ja-JP" dirty="0"/>
          </a:p>
          <a:p>
            <a:r>
              <a:rPr lang="ja-JP" altLang="en-US" dirty="0" smtClean="0"/>
              <a:t>研究</a:t>
            </a:r>
            <a:r>
              <a:rPr lang="ja-JP" altLang="en-US" dirty="0"/>
              <a:t>のネットワークづくりが求められて</a:t>
            </a:r>
            <a:r>
              <a:rPr lang="ja-JP" altLang="en-US" dirty="0" smtClean="0"/>
              <a:t>いる</a:t>
            </a:r>
            <a:endParaRPr lang="en-US" altLang="ja-JP" dirty="0" smtClean="0"/>
          </a:p>
          <a:p>
            <a:r>
              <a:rPr kumimoji="1" lang="ja-JP" altLang="en-US" dirty="0"/>
              <a:t>大規模調査</a:t>
            </a:r>
            <a:r>
              <a:rPr kumimoji="1" lang="ja-JP" altLang="en-US" dirty="0" smtClean="0"/>
              <a:t>の公開と</a:t>
            </a:r>
            <a:r>
              <a:rPr lang="ja-JP" altLang="en-US" dirty="0" smtClean="0"/>
              <a:t>２次利用（修論など）</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28</a:t>
            </a:fld>
            <a:endParaRPr kumimoji="1" lang="ja-JP" altLang="en-US"/>
          </a:p>
        </p:txBody>
      </p:sp>
    </p:spTree>
    <p:extLst>
      <p:ext uri="{BB962C8B-B14F-4D97-AF65-F5344CB8AC3E}">
        <p14:creationId xmlns:p14="http://schemas.microsoft.com/office/powerpoint/2010/main" val="91837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説明変数の選択という問題</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用意した説明変数はなるべく分析</a:t>
            </a:r>
            <a:r>
              <a:rPr lang="ja-JP" altLang="en-US" dirty="0" smtClean="0"/>
              <a:t>に</a:t>
            </a:r>
            <a:r>
              <a:rPr lang="ja-JP" altLang="en-US" dirty="0"/>
              <a:t>入れて</a:t>
            </a:r>
            <a:r>
              <a:rPr lang="ja-JP" altLang="en-US" dirty="0" smtClean="0"/>
              <a:t>関連</a:t>
            </a:r>
            <a:r>
              <a:rPr lang="ja-JP" altLang="en-US" dirty="0"/>
              <a:t>を確認したい</a:t>
            </a:r>
            <a:r>
              <a:rPr lang="ja-JP" altLang="en-US" dirty="0" smtClean="0"/>
              <a:t>もの</a:t>
            </a:r>
            <a:endParaRPr lang="en-US" altLang="ja-JP" dirty="0" smtClean="0"/>
          </a:p>
          <a:p>
            <a:r>
              <a:rPr lang="ja-JP" altLang="en-US" dirty="0" smtClean="0"/>
              <a:t>仮説</a:t>
            </a:r>
            <a:r>
              <a:rPr lang="ja-JP" altLang="en-US" dirty="0"/>
              <a:t>が</a:t>
            </a:r>
            <a:r>
              <a:rPr lang="ja-JP" altLang="en-US" dirty="0" smtClean="0"/>
              <a:t>ない場合（理論を前提として用いていない）、仮説とな</a:t>
            </a:r>
            <a:r>
              <a:rPr lang="ja-JP" altLang="en-US" dirty="0"/>
              <a:t>る</a:t>
            </a:r>
            <a:r>
              <a:rPr lang="ja-JP" altLang="en-US" dirty="0" smtClean="0"/>
              <a:t>要因が多く（絞り切れず、あるいは学位</a:t>
            </a:r>
            <a:r>
              <a:rPr lang="ja-JP" altLang="en-US" dirty="0"/>
              <a:t>論文で保険と</a:t>
            </a:r>
            <a:r>
              <a:rPr lang="ja-JP" altLang="en-US" dirty="0" smtClean="0"/>
              <a:t>してなど）、</a:t>
            </a:r>
            <a:r>
              <a:rPr lang="ja-JP" altLang="en-US" dirty="0"/>
              <a:t>大量の変数を測定</a:t>
            </a:r>
            <a:r>
              <a:rPr lang="ja-JP" altLang="en-US" dirty="0" smtClean="0"/>
              <a:t>した場合、何</a:t>
            </a:r>
            <a:r>
              <a:rPr lang="ja-JP" altLang="en-US" dirty="0"/>
              <a:t>とか変数を選択したく</a:t>
            </a:r>
            <a:r>
              <a:rPr lang="ja-JP" altLang="en-US" dirty="0" smtClean="0"/>
              <a:t>なる</a:t>
            </a:r>
            <a:endParaRPr lang="en-US" altLang="ja-JP" dirty="0" smtClean="0"/>
          </a:p>
          <a:p>
            <a:r>
              <a:rPr lang="ja-JP" altLang="en-US" dirty="0" smtClean="0"/>
              <a:t>代表的</a:t>
            </a:r>
            <a:r>
              <a:rPr lang="ja-JP" altLang="en-US" dirty="0"/>
              <a:t>な方法は</a:t>
            </a:r>
            <a:r>
              <a:rPr lang="ja-JP" altLang="en-US" dirty="0" smtClean="0"/>
              <a:t>ステップワイズ法</a:t>
            </a:r>
            <a:r>
              <a:rPr lang="ja-JP" altLang="en-US" dirty="0"/>
              <a:t>＝</a:t>
            </a:r>
            <a:r>
              <a:rPr lang="ja-JP" altLang="en-US" dirty="0" smtClean="0"/>
              <a:t>変数</a:t>
            </a:r>
            <a:r>
              <a:rPr lang="ja-JP" altLang="en-US" dirty="0"/>
              <a:t>を指定した基準で自動的に</a:t>
            </a:r>
            <a:r>
              <a:rPr lang="ja-JP" altLang="en-US" dirty="0" smtClean="0"/>
              <a:t>選択一定</a:t>
            </a:r>
            <a:r>
              <a:rPr lang="ja-JP" altLang="en-US" dirty="0"/>
              <a:t>の関連のあるものだけ拾うように</a:t>
            </a:r>
            <a:r>
              <a:rPr lang="ja-JP" altLang="en-US" dirty="0" smtClean="0"/>
              <a:t>計算</a:t>
            </a:r>
            <a:endParaRPr lang="en-US" altLang="ja-JP" dirty="0" smtClean="0"/>
          </a:p>
          <a:p>
            <a:r>
              <a:rPr lang="ja-JP" altLang="en-US" dirty="0" smtClean="0"/>
              <a:t>使う</a:t>
            </a:r>
            <a:r>
              <a:rPr lang="ja-JP" altLang="en-US" dirty="0"/>
              <a:t>べきでないという根強く意見</a:t>
            </a:r>
            <a:r>
              <a:rPr lang="ja-JP" altLang="en-US" dirty="0" smtClean="0"/>
              <a:t>＝落とし穴</a:t>
            </a:r>
            <a:endParaRPr lang="ja-JP" altLang="en-US" dirty="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29</a:t>
            </a:fld>
            <a:endParaRPr kumimoji="1" lang="ja-JP" altLang="en-US"/>
          </a:p>
        </p:txBody>
      </p:sp>
    </p:spTree>
    <p:extLst>
      <p:ext uri="{BB962C8B-B14F-4D97-AF65-F5344CB8AC3E}">
        <p14:creationId xmlns:p14="http://schemas.microsoft.com/office/powerpoint/2010/main" val="1730233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統計解析の</a:t>
            </a:r>
            <a:r>
              <a:rPr lang="ja-JP" altLang="en-US" dirty="0" smtClean="0"/>
              <a:t>方法の選択</a:t>
            </a:r>
            <a:endParaRPr lang="ja-JP" altLang="en-US" dirty="0"/>
          </a:p>
        </p:txBody>
      </p:sp>
      <p:sp>
        <p:nvSpPr>
          <p:cNvPr id="3" name="コンテンツ プレースホルダー 2"/>
          <p:cNvSpPr>
            <a:spLocks noGrp="1"/>
          </p:cNvSpPr>
          <p:nvPr>
            <p:ph idx="1"/>
          </p:nvPr>
        </p:nvSpPr>
        <p:spPr>
          <a:xfrm>
            <a:off x="457200" y="1600200"/>
            <a:ext cx="8229600" cy="4709119"/>
          </a:xfrm>
        </p:spPr>
        <p:txBody>
          <a:bodyPr>
            <a:normAutofit/>
          </a:bodyPr>
          <a:lstStyle/>
          <a:p>
            <a:r>
              <a:rPr lang="ja-JP" altLang="en-US" dirty="0"/>
              <a:t>英国</a:t>
            </a:r>
            <a:r>
              <a:rPr lang="ja-JP" altLang="en-US" dirty="0" smtClean="0"/>
              <a:t>の統計専門家</a:t>
            </a:r>
            <a:r>
              <a:rPr lang="en-US" altLang="ja-JP" dirty="0" smtClean="0"/>
              <a:t>Douglas </a:t>
            </a:r>
            <a:r>
              <a:rPr lang="en-US" altLang="ja-JP" dirty="0"/>
              <a:t>G. </a:t>
            </a:r>
            <a:r>
              <a:rPr lang="en-US" altLang="ja-JP" dirty="0" smtClean="0"/>
              <a:t>Altman</a:t>
            </a:r>
            <a:br>
              <a:rPr lang="en-US" altLang="ja-JP" dirty="0" smtClean="0"/>
            </a:br>
            <a:r>
              <a:rPr lang="ja-JP" altLang="en-US" dirty="0" smtClean="0"/>
              <a:t>「</a:t>
            </a:r>
            <a:r>
              <a:rPr lang="ja-JP" altLang="en-US" dirty="0"/>
              <a:t>誤った解析結果を世に出すことは，医療スキャンダルである</a:t>
            </a:r>
            <a:r>
              <a:rPr lang="ja-JP" altLang="en-US" dirty="0" smtClean="0"/>
              <a:t>」</a:t>
            </a:r>
            <a:endParaRPr lang="en-US" altLang="ja-JP" dirty="0" smtClean="0"/>
          </a:p>
          <a:p>
            <a:r>
              <a:rPr lang="ja-JP" altLang="en-US" dirty="0" smtClean="0"/>
              <a:t>多くの研究で理論化されていくので、追試</a:t>
            </a:r>
            <a:r>
              <a:rPr lang="ja-JP" altLang="en-US" dirty="0"/>
              <a:t>を</a:t>
            </a:r>
            <a:r>
              <a:rPr lang="ja-JP" altLang="en-US" dirty="0" smtClean="0"/>
              <a:t>受けたりメタアナリシスを経れば、単なる偶然だったこと、バイアスを見損なったことがわかり、“検証された”などと判断してしまったことを後悔することになる</a:t>
            </a:r>
            <a:endParaRPr lang="en-US" altLang="ja-JP" dirty="0" smtClean="0"/>
          </a:p>
          <a:p>
            <a:r>
              <a:rPr lang="en-US" altLang="ja-JP" dirty="0" smtClean="0"/>
              <a:t>2</a:t>
            </a:r>
            <a:r>
              <a:rPr lang="ja-JP" altLang="en-US" dirty="0" smtClean="0"/>
              <a:t>変数間と多変量解析別に分類して紹介する</a:t>
            </a:r>
            <a:endParaRPr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a:t>
            </a:fld>
            <a:endParaRPr kumimoji="1" lang="ja-JP" altLang="en-US"/>
          </a:p>
        </p:txBody>
      </p:sp>
    </p:spTree>
    <p:extLst>
      <p:ext uri="{BB962C8B-B14F-4D97-AF65-F5344CB8AC3E}">
        <p14:creationId xmlns:p14="http://schemas.microsoft.com/office/powerpoint/2010/main" val="36216139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説明変数を選ぶ方法５つ</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pPr marL="514350" indent="-514350">
              <a:buFont typeface="+mj-lt"/>
              <a:buAutoNum type="arabicPeriod"/>
            </a:pPr>
            <a:r>
              <a:rPr lang="ja-JP" altLang="en-US" sz="3600" dirty="0" smtClean="0"/>
              <a:t>目的変数とすべての説明変数の</a:t>
            </a:r>
            <a:r>
              <a:rPr lang="en-US" altLang="ja-JP" sz="3600" dirty="0" smtClean="0"/>
              <a:t>2</a:t>
            </a:r>
            <a:r>
              <a:rPr lang="ja-JP" altLang="en-US" sz="3600" dirty="0" smtClean="0"/>
              <a:t>変数の関連（</a:t>
            </a:r>
            <a:r>
              <a:rPr lang="en-US" altLang="ja-JP" sz="3600" dirty="0" smtClean="0"/>
              <a:t>χ</a:t>
            </a:r>
            <a:r>
              <a:rPr lang="ja-JP" altLang="en-US" sz="3600" baseline="30000" dirty="0" smtClean="0"/>
              <a:t>２</a:t>
            </a:r>
            <a:r>
              <a:rPr lang="ja-JP" altLang="en-US" sz="3600" dirty="0" smtClean="0"/>
              <a:t>検定、</a:t>
            </a:r>
            <a:r>
              <a:rPr lang="en-US" altLang="ja-JP" sz="3600" dirty="0" smtClean="0"/>
              <a:t>t</a:t>
            </a:r>
            <a:r>
              <a:rPr lang="ja-JP" altLang="en-US" sz="3600" dirty="0" smtClean="0"/>
              <a:t>検定、無相関の検定など）を見て有意なもの（</a:t>
            </a:r>
            <a:r>
              <a:rPr lang="en-US" altLang="ja-JP" sz="3600" dirty="0"/>
              <a:t> P</a:t>
            </a:r>
            <a:r>
              <a:rPr lang="ja-JP" altLang="en-US" sz="3600" dirty="0"/>
              <a:t>値の</a:t>
            </a:r>
            <a:r>
              <a:rPr lang="ja-JP" altLang="en-US" sz="3600" dirty="0" smtClean="0"/>
              <a:t>小さいもの）だけ分析に加える</a:t>
            </a:r>
            <a:endParaRPr lang="ja-JP" altLang="en-US" sz="3600" dirty="0"/>
          </a:p>
          <a:p>
            <a:pPr marL="514350" indent="-514350">
              <a:buFont typeface="+mj-lt"/>
              <a:buAutoNum type="arabicPeriod"/>
            </a:pPr>
            <a:r>
              <a:rPr lang="ja-JP" altLang="en-US" sz="3600" dirty="0" smtClean="0"/>
              <a:t>すべての説明変数を投入して、ステップワイズ法で、有意になるものを選ばせる</a:t>
            </a:r>
            <a:endParaRPr lang="ja-JP" altLang="en-US" sz="3600" dirty="0"/>
          </a:p>
          <a:p>
            <a:pPr marL="514350" indent="-514350">
              <a:buFont typeface="+mj-lt"/>
              <a:buAutoNum type="arabicPeriod"/>
            </a:pPr>
            <a:r>
              <a:rPr lang="ja-JP" altLang="en-US" sz="3600" dirty="0" smtClean="0"/>
              <a:t>すべての</a:t>
            </a:r>
            <a:r>
              <a:rPr lang="ja-JP" altLang="en-US" sz="3600" dirty="0"/>
              <a:t>説明変数</a:t>
            </a:r>
            <a:r>
              <a:rPr lang="ja-JP" altLang="en-US" sz="3600" dirty="0" smtClean="0"/>
              <a:t>を</a:t>
            </a:r>
            <a:r>
              <a:rPr lang="ja-JP" altLang="en-US" sz="3600" dirty="0"/>
              <a:t>投入</a:t>
            </a:r>
            <a:r>
              <a:rPr lang="ja-JP" altLang="en-US" sz="3600" dirty="0" smtClean="0"/>
              <a:t>して</a:t>
            </a:r>
            <a:r>
              <a:rPr lang="ja-JP" altLang="en-US" sz="3600" dirty="0"/>
              <a:t>、</a:t>
            </a:r>
            <a:r>
              <a:rPr lang="ja-JP" altLang="en-US" sz="3600" dirty="0" smtClean="0"/>
              <a:t>有意でないものを自分で削除していく</a:t>
            </a:r>
            <a:endParaRPr lang="ja-JP" altLang="en-US" sz="3600" dirty="0"/>
          </a:p>
          <a:p>
            <a:pPr marL="514350" indent="-514350">
              <a:buFont typeface="+mj-lt"/>
              <a:buAutoNum type="arabicPeriod"/>
            </a:pPr>
            <a:r>
              <a:rPr lang="en-US" altLang="ja-JP" sz="3600" dirty="0"/>
              <a:t>2</a:t>
            </a:r>
            <a:r>
              <a:rPr lang="ja-JP" altLang="en-US" sz="3600" dirty="0"/>
              <a:t>変数の</a:t>
            </a:r>
            <a:r>
              <a:rPr lang="ja-JP" altLang="en-US" sz="3600" dirty="0" smtClean="0"/>
              <a:t>関連）</a:t>
            </a:r>
            <a:r>
              <a:rPr lang="ja-JP" altLang="en-US" sz="3600" dirty="0"/>
              <a:t>を見て有意な</a:t>
            </a:r>
            <a:r>
              <a:rPr lang="ja-JP" altLang="en-US" sz="3600" dirty="0" smtClean="0"/>
              <a:t>ものだけ投入して、さらにステップワイズ法で</a:t>
            </a:r>
            <a:r>
              <a:rPr lang="ja-JP" altLang="en-US" sz="3600" dirty="0"/>
              <a:t>、</a:t>
            </a:r>
            <a:r>
              <a:rPr lang="ja-JP" altLang="en-US" sz="3600" dirty="0" smtClean="0"/>
              <a:t>有意なもの</a:t>
            </a:r>
            <a:r>
              <a:rPr lang="ja-JP" altLang="en-US" sz="3600" dirty="0"/>
              <a:t>を</a:t>
            </a:r>
            <a:r>
              <a:rPr lang="ja-JP" altLang="en-US" sz="3600" dirty="0" smtClean="0"/>
              <a:t>選ばせる</a:t>
            </a:r>
            <a:endParaRPr lang="ja-JP" altLang="en-US" sz="3600" dirty="0"/>
          </a:p>
          <a:p>
            <a:pPr marL="514350" indent="-514350">
              <a:buFont typeface="+mj-lt"/>
              <a:buAutoNum type="arabicPeriod"/>
            </a:pPr>
            <a:r>
              <a:rPr lang="ja-JP" altLang="en-US" sz="3600" dirty="0" smtClean="0"/>
              <a:t>データを見ないで、先行研究や前提となる理論的な見方により、説明変数として関連が見たい変数を選ぶ</a:t>
            </a:r>
            <a:endParaRPr lang="en-US" altLang="ja-JP" sz="3600" dirty="0" smtClean="0"/>
          </a:p>
          <a:p>
            <a:pPr marL="0" indent="0">
              <a:buNone/>
            </a:pPr>
            <a:r>
              <a:rPr lang="ja-JP" altLang="en-US" sz="3600" dirty="0" smtClean="0"/>
              <a:t>　　　→正しい方法は５のみ</a:t>
            </a:r>
            <a:endParaRPr lang="ja-JP" altLang="en-US" sz="3600" dirty="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30</a:t>
            </a:fld>
            <a:endParaRPr kumimoji="1" lang="ja-JP" altLang="en-US"/>
          </a:p>
        </p:txBody>
      </p:sp>
    </p:spTree>
    <p:extLst>
      <p:ext uri="{BB962C8B-B14F-4D97-AF65-F5344CB8AC3E}">
        <p14:creationId xmlns:p14="http://schemas.microsoft.com/office/powerpoint/2010/main" val="39790112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データだけから選ぶ危険性</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１から４は検定の多重性の問題</a:t>
            </a:r>
            <a:endParaRPr kumimoji="1" lang="en-US" altLang="ja-JP" dirty="0" smtClean="0"/>
          </a:p>
          <a:p>
            <a:r>
              <a:rPr lang="ja-JP" altLang="en-US" dirty="0"/>
              <a:t>変数</a:t>
            </a:r>
            <a:r>
              <a:rPr lang="ja-JP" altLang="en-US" dirty="0" smtClean="0"/>
              <a:t>選択には多くのサンプル数が必要　少ない</a:t>
            </a:r>
            <a:r>
              <a:rPr lang="ja-JP" altLang="en-US" dirty="0"/>
              <a:t>サンプルほど偶然性は</a:t>
            </a:r>
            <a:r>
              <a:rPr lang="ja-JP" altLang="en-US" dirty="0" smtClean="0"/>
              <a:t>高まる</a:t>
            </a:r>
            <a:endParaRPr lang="en-US" altLang="ja-JP" dirty="0" smtClean="0"/>
          </a:p>
          <a:p>
            <a:r>
              <a:rPr lang="ja-JP" altLang="en-US" dirty="0" smtClean="0"/>
              <a:t>ステップワイズでは、強く関連</a:t>
            </a:r>
            <a:r>
              <a:rPr lang="ja-JP" altLang="en-US" dirty="0" err="1"/>
              <a:t>する</a:t>
            </a:r>
            <a:r>
              <a:rPr lang="ja-JP" altLang="en-US" dirty="0" err="1" smtClean="0"/>
              <a:t>似た</a:t>
            </a:r>
            <a:r>
              <a:rPr lang="ja-JP" altLang="en-US" dirty="0"/>
              <a:t>ような</a:t>
            </a:r>
            <a:r>
              <a:rPr lang="en-US" altLang="ja-JP" dirty="0"/>
              <a:t>2</a:t>
            </a:r>
            <a:r>
              <a:rPr lang="ja-JP" altLang="en-US" dirty="0" err="1"/>
              <a:t>つの</a:t>
            </a:r>
            <a:r>
              <a:rPr lang="ja-JP" altLang="en-US" dirty="0"/>
              <a:t>説明変数</a:t>
            </a:r>
            <a:r>
              <a:rPr lang="ja-JP" altLang="en-US" dirty="0" smtClean="0"/>
              <a:t>で、どちらが選ばれるかは</a:t>
            </a:r>
            <a:r>
              <a:rPr lang="ja-JP" altLang="en-US" dirty="0"/>
              <a:t>ほんのわずかの偶然による差で決められてしまう</a:t>
            </a:r>
            <a:r>
              <a:rPr lang="ja-JP" altLang="en-US" dirty="0" smtClean="0"/>
              <a:t>可能性→重要な変数が削除される恐れ</a:t>
            </a:r>
            <a:endParaRPr lang="en-US" altLang="ja-JP" dirty="0" smtClean="0"/>
          </a:p>
          <a:p>
            <a:r>
              <a:rPr lang="en-US" altLang="ja-JP" dirty="0" smtClean="0"/>
              <a:t>F</a:t>
            </a:r>
            <a:r>
              <a:rPr lang="ja-JP" altLang="en-US" dirty="0" smtClean="0"/>
              <a:t>値</a:t>
            </a:r>
            <a:r>
              <a:rPr lang="ja-JP" altLang="en-US" dirty="0"/>
              <a:t>や</a:t>
            </a:r>
            <a:r>
              <a:rPr lang="en-US" altLang="ja-JP" dirty="0" smtClean="0"/>
              <a:t>p</a:t>
            </a:r>
            <a:r>
              <a:rPr lang="ja-JP" altLang="en-US" dirty="0"/>
              <a:t>値を</a:t>
            </a:r>
            <a:r>
              <a:rPr lang="ja-JP" altLang="en-US" dirty="0" smtClean="0"/>
              <a:t>基準とするが、その値を変えれば</a:t>
            </a:r>
            <a:r>
              <a:rPr lang="ja-JP" altLang="en-US" dirty="0"/>
              <a:t>残るものも</a:t>
            </a:r>
            <a:r>
              <a:rPr lang="ja-JP" altLang="en-US" dirty="0" smtClean="0"/>
              <a:t>変わる</a:t>
            </a:r>
            <a:endParaRPr lang="en-US" altLang="ja-JP" dirty="0" smtClean="0"/>
          </a:p>
          <a:p>
            <a:r>
              <a:rPr lang="ja-JP" altLang="en-US" dirty="0"/>
              <a:t>投入</a:t>
            </a:r>
            <a:r>
              <a:rPr lang="ja-JP" altLang="en-US" dirty="0" smtClean="0"/>
              <a:t>した全変数で欠損値</a:t>
            </a:r>
            <a:r>
              <a:rPr lang="ja-JP" altLang="en-US" dirty="0"/>
              <a:t>がまったくないケースだけで</a:t>
            </a:r>
            <a:r>
              <a:rPr lang="ja-JP" altLang="en-US" dirty="0" smtClean="0"/>
              <a:t>計算するので</a:t>
            </a:r>
            <a:r>
              <a:rPr lang="en-US" altLang="ja-JP" dirty="0" smtClean="0"/>
              <a:t>N</a:t>
            </a:r>
            <a:r>
              <a:rPr lang="ja-JP" altLang="en-US" dirty="0" smtClean="0"/>
              <a:t>が小さくなる</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31</a:t>
            </a:fld>
            <a:endParaRPr kumimoji="1" lang="ja-JP" altLang="en-US"/>
          </a:p>
        </p:txBody>
      </p:sp>
    </p:spTree>
    <p:extLst>
      <p:ext uri="{BB962C8B-B14F-4D97-AF65-F5344CB8AC3E}">
        <p14:creationId xmlns:p14="http://schemas.microsoft.com/office/powerpoint/2010/main" val="1639731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どう選ぶか</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a:t>変えられる変数なのか変えられない変数なの</a:t>
            </a:r>
            <a:r>
              <a:rPr lang="ja-JP" altLang="en-US" dirty="0" smtClean="0"/>
              <a:t>か</a:t>
            </a:r>
            <a:endParaRPr lang="en-US" altLang="ja-JP" dirty="0" smtClean="0"/>
          </a:p>
          <a:p>
            <a:r>
              <a:rPr lang="ja-JP" altLang="en-US" dirty="0" smtClean="0"/>
              <a:t>簡単</a:t>
            </a:r>
            <a:r>
              <a:rPr lang="ja-JP" altLang="en-US" dirty="0"/>
              <a:t>に調べられる変数なのか手間や時間がかかっても測りたかった苦労した変数なの</a:t>
            </a:r>
            <a:r>
              <a:rPr lang="ja-JP" altLang="en-US" dirty="0" smtClean="0"/>
              <a:t>か</a:t>
            </a:r>
            <a:endParaRPr lang="en-US" altLang="ja-JP" dirty="0"/>
          </a:p>
          <a:p>
            <a:r>
              <a:rPr lang="ja-JP" altLang="en-US" dirty="0" smtClean="0"/>
              <a:t>信頼性が高いか低いか。信頼性が低い変数</a:t>
            </a:r>
            <a:r>
              <a:rPr lang="ja-JP" altLang="en-US" dirty="0"/>
              <a:t>は、</a:t>
            </a:r>
            <a:r>
              <a:rPr lang="ja-JP" altLang="en-US" dirty="0" smtClean="0"/>
              <a:t>誤差が大きい</a:t>
            </a:r>
            <a:r>
              <a:rPr lang="ja-JP" altLang="en-US" dirty="0"/>
              <a:t>ので、相関</a:t>
            </a:r>
            <a:r>
              <a:rPr lang="ja-JP" altLang="en-US" dirty="0" smtClean="0"/>
              <a:t>係数が小さくなる</a:t>
            </a:r>
            <a:endParaRPr lang="en-US" altLang="ja-JP" dirty="0" smtClean="0"/>
          </a:p>
          <a:p>
            <a:r>
              <a:rPr lang="ja-JP" altLang="en-US" dirty="0"/>
              <a:t>どの変数を</a:t>
            </a:r>
            <a:r>
              <a:rPr lang="ja-JP" altLang="en-US" dirty="0" smtClean="0"/>
              <a:t>入れるかの</a:t>
            </a:r>
            <a:r>
              <a:rPr lang="ja-JP" altLang="en-US" dirty="0"/>
              <a:t>組み合わせで大きく変化する可能性があるのが多変量</a:t>
            </a:r>
            <a:r>
              <a:rPr lang="ja-JP" altLang="en-US" dirty="0" smtClean="0"/>
              <a:t>解析（単相関と異なり係数のプラスマイナスが逆転すること</a:t>
            </a:r>
            <a:r>
              <a:rPr lang="ja-JP" altLang="en-US" dirty="0"/>
              <a:t>も</a:t>
            </a:r>
            <a:r>
              <a:rPr lang="ja-JP" altLang="en-US" dirty="0" smtClean="0"/>
              <a:t>ある）</a:t>
            </a:r>
            <a:endParaRPr lang="en-US" altLang="ja-JP" dirty="0"/>
          </a:p>
          <a:p>
            <a:r>
              <a:rPr lang="ja-JP" altLang="en-US" dirty="0" smtClean="0"/>
              <a:t>多く</a:t>
            </a:r>
            <a:r>
              <a:rPr lang="ja-JP" altLang="en-US" dirty="0"/>
              <a:t>の説明変数</a:t>
            </a:r>
            <a:r>
              <a:rPr lang="ja-JP" altLang="en-US" dirty="0" smtClean="0"/>
              <a:t>から、たまたまその組み合わせ</a:t>
            </a:r>
            <a:r>
              <a:rPr lang="ja-JP" altLang="en-US" dirty="0"/>
              <a:t>に</a:t>
            </a:r>
            <a:r>
              <a:rPr lang="ja-JP" altLang="en-US" dirty="0" smtClean="0"/>
              <a:t>よって有意な変数が見つかって</a:t>
            </a:r>
            <a:r>
              <a:rPr lang="ja-JP" altLang="en-US" dirty="0"/>
              <a:t>も、偶然の</a:t>
            </a:r>
            <a:r>
              <a:rPr lang="ja-JP" altLang="en-US" dirty="0" smtClean="0"/>
              <a:t>可能性</a:t>
            </a:r>
            <a:endParaRPr lang="en-US" altLang="ja-JP" dirty="0" smtClean="0"/>
          </a:p>
          <a:p>
            <a:r>
              <a:rPr lang="ja-JP" altLang="en-US" dirty="0"/>
              <a:t>先行研究</a:t>
            </a:r>
            <a:r>
              <a:rPr lang="ja-JP" altLang="en-US" dirty="0" smtClean="0"/>
              <a:t>との関係や理論的見地、言いたいこと、変えたいことから決めるべき</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32</a:t>
            </a:fld>
            <a:endParaRPr kumimoji="1" lang="ja-JP" altLang="en-US"/>
          </a:p>
        </p:txBody>
      </p:sp>
    </p:spTree>
    <p:extLst>
      <p:ext uri="{BB962C8B-B14F-4D97-AF65-F5344CB8AC3E}">
        <p14:creationId xmlns:p14="http://schemas.microsoft.com/office/powerpoint/2010/main" val="38598807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欠損値の落とし穴</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方法での分析対象者の人数と多変量解析を用いた分析結果での人数、ケースの減少の確認</a:t>
            </a:r>
            <a:endParaRPr lang="en-US" altLang="ja-JP" dirty="0" smtClean="0"/>
          </a:p>
          <a:p>
            <a:r>
              <a:rPr lang="ja-JP" altLang="en-US" dirty="0" smtClean="0"/>
              <a:t>欠損値</a:t>
            </a:r>
            <a:r>
              <a:rPr lang="ja-JP" altLang="en-US" dirty="0"/>
              <a:t>は起こりかたで３</a:t>
            </a:r>
            <a:r>
              <a:rPr lang="ja-JP" altLang="en-US" dirty="0" smtClean="0"/>
              <a:t>種類（</a:t>
            </a:r>
            <a:r>
              <a:rPr lang="en-US" altLang="ja-JP" dirty="0" smtClean="0"/>
              <a:t>MCAR</a:t>
            </a:r>
            <a:r>
              <a:rPr lang="ja-JP" altLang="en-US" dirty="0" err="1" smtClean="0"/>
              <a:t>、</a:t>
            </a:r>
            <a:r>
              <a:rPr lang="en-US" altLang="ja-JP" dirty="0" smtClean="0"/>
              <a:t>MAR</a:t>
            </a:r>
            <a:r>
              <a:rPr lang="ja-JP" altLang="en-US" dirty="0" err="1" smtClean="0"/>
              <a:t>、</a:t>
            </a:r>
            <a:r>
              <a:rPr lang="en-US" altLang="ja-JP" dirty="0" smtClean="0"/>
              <a:t>MNAR</a:t>
            </a:r>
            <a:r>
              <a:rPr lang="ja-JP" altLang="en-US" dirty="0" smtClean="0"/>
              <a:t>）</a:t>
            </a:r>
            <a:endParaRPr lang="en-US" altLang="ja-JP" dirty="0" smtClean="0"/>
          </a:p>
          <a:p>
            <a:r>
              <a:rPr lang="ja-JP" altLang="en-US" dirty="0"/>
              <a:t>無視できるか</a:t>
            </a:r>
            <a:r>
              <a:rPr lang="ja-JP" altLang="en-US" dirty="0" smtClean="0"/>
              <a:t>どうか</a:t>
            </a:r>
            <a:endParaRPr lang="en-US" altLang="ja-JP" dirty="0" smtClean="0"/>
          </a:p>
          <a:p>
            <a:r>
              <a:rPr lang="ja-JP" altLang="en-US" dirty="0"/>
              <a:t>対処方法</a:t>
            </a:r>
            <a:r>
              <a:rPr lang="ja-JP" altLang="en-US" dirty="0" smtClean="0"/>
              <a:t>は主に４つ</a:t>
            </a:r>
            <a:endParaRPr lang="en-US" altLang="ja-JP" dirty="0" smtClean="0"/>
          </a:p>
          <a:p>
            <a:pPr marL="514350" indent="-514350">
              <a:buFont typeface="+mj-lt"/>
              <a:buAutoNum type="arabicPeriod"/>
            </a:pPr>
            <a:r>
              <a:rPr lang="ja-JP" altLang="en-US" dirty="0" smtClean="0"/>
              <a:t>ケース</a:t>
            </a:r>
            <a:r>
              <a:rPr lang="ja-JP" altLang="en-US" dirty="0"/>
              <a:t>を削除する</a:t>
            </a:r>
          </a:p>
          <a:p>
            <a:pPr marL="514350" indent="-514350">
              <a:buFont typeface="+mj-lt"/>
              <a:buAutoNum type="arabicPeriod"/>
            </a:pPr>
            <a:r>
              <a:rPr lang="ja-JP" altLang="en-US" dirty="0" smtClean="0"/>
              <a:t>変数</a:t>
            </a:r>
            <a:r>
              <a:rPr lang="ja-JP" altLang="en-US" dirty="0"/>
              <a:t>を削除する</a:t>
            </a:r>
          </a:p>
          <a:p>
            <a:pPr marL="514350" indent="-514350">
              <a:buFont typeface="+mj-lt"/>
              <a:buAutoNum type="arabicPeriod"/>
            </a:pPr>
            <a:r>
              <a:rPr lang="ja-JP" altLang="en-US" dirty="0" smtClean="0"/>
              <a:t>相関</a:t>
            </a:r>
            <a:r>
              <a:rPr lang="ja-JP" altLang="en-US" dirty="0"/>
              <a:t>係数の計算に使えるデータは使う</a:t>
            </a:r>
          </a:p>
          <a:p>
            <a:pPr marL="514350" indent="-514350">
              <a:buFont typeface="+mj-lt"/>
              <a:buAutoNum type="arabicPeriod"/>
            </a:pPr>
            <a:r>
              <a:rPr lang="ja-JP" altLang="en-US" dirty="0" smtClean="0"/>
              <a:t>欠損値</a:t>
            </a:r>
            <a:r>
              <a:rPr lang="ja-JP" altLang="en-US" dirty="0"/>
              <a:t>を予測して代入</a:t>
            </a:r>
            <a:r>
              <a:rPr lang="ja-JP" altLang="en-US" dirty="0" smtClean="0"/>
              <a:t>する（</a:t>
            </a:r>
            <a:r>
              <a:rPr lang="ja-JP" altLang="en-US" dirty="0"/>
              <a:t>平均値の</a:t>
            </a:r>
            <a:r>
              <a:rPr lang="ja-JP" altLang="en-US" dirty="0" smtClean="0"/>
              <a:t>代入、</a:t>
            </a:r>
            <a:r>
              <a:rPr lang="ja-JP" altLang="en-US" dirty="0"/>
              <a:t>回帰分析による予測値の</a:t>
            </a:r>
            <a:r>
              <a:rPr lang="ja-JP" altLang="en-US" dirty="0" smtClean="0"/>
              <a:t>代入、</a:t>
            </a:r>
            <a:r>
              <a:rPr lang="ja-JP" altLang="en-US" dirty="0"/>
              <a:t>似ているケースの値の</a:t>
            </a:r>
            <a:r>
              <a:rPr lang="ja-JP" altLang="en-US" dirty="0" smtClean="0"/>
              <a:t>代入、</a:t>
            </a:r>
            <a:r>
              <a:rPr lang="ja-JP" altLang="en-US" dirty="0"/>
              <a:t> </a:t>
            </a:r>
            <a:r>
              <a:rPr lang="en-US" altLang="ja-JP" dirty="0"/>
              <a:t>EM</a:t>
            </a:r>
            <a:r>
              <a:rPr lang="ja-JP" altLang="en-US" dirty="0" smtClean="0"/>
              <a:t>アルゴリズム、</a:t>
            </a:r>
            <a:r>
              <a:rPr lang="ja-JP" altLang="en-US" dirty="0"/>
              <a:t>多重</a:t>
            </a:r>
            <a:r>
              <a:rPr lang="ja-JP" altLang="en-US" dirty="0" smtClean="0"/>
              <a:t>代入法</a:t>
            </a:r>
            <a:r>
              <a:rPr lang="ja-JP" altLang="en-US" dirty="0"/>
              <a:t>）</a:t>
            </a:r>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33</a:t>
            </a:fld>
            <a:endParaRPr kumimoji="1" lang="ja-JP" altLang="en-US"/>
          </a:p>
        </p:txBody>
      </p:sp>
    </p:spTree>
    <p:extLst>
      <p:ext uri="{BB962C8B-B14F-4D97-AF65-F5344CB8AC3E}">
        <p14:creationId xmlns:p14="http://schemas.microsoft.com/office/powerpoint/2010/main" val="4528494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外れ値のチェック</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外れ値（</a:t>
            </a:r>
            <a:r>
              <a:rPr lang="en-US" altLang="ja-JP" dirty="0"/>
              <a:t>Outlier</a:t>
            </a:r>
            <a:r>
              <a:rPr lang="ja-JP" altLang="en-US" dirty="0"/>
              <a:t>）は、目的変数や説明変数の分布を見て、大きく外れた値を示している場合だけでなく、２変数の関連では相関係数を大きく変化させ、重回帰分析でも回帰係数に大きな影響を</a:t>
            </a:r>
            <a:r>
              <a:rPr lang="ja-JP" altLang="en-US" dirty="0" smtClean="0"/>
              <a:t>及ぼす</a:t>
            </a:r>
            <a:endParaRPr lang="en-US" altLang="ja-JP" dirty="0"/>
          </a:p>
          <a:p>
            <a:r>
              <a:rPr lang="ja-JP" altLang="en-US" dirty="0" smtClean="0"/>
              <a:t>第１種</a:t>
            </a:r>
            <a:r>
              <a:rPr lang="ja-JP" altLang="en-US" dirty="0"/>
              <a:t>の過誤の第２種の</a:t>
            </a:r>
            <a:r>
              <a:rPr lang="ja-JP" altLang="en-US" dirty="0" smtClean="0"/>
              <a:t>過誤からも、</a:t>
            </a:r>
            <a:r>
              <a:rPr lang="ja-JP" altLang="en-US" dirty="0"/>
              <a:t>ぜひチェックが</a:t>
            </a:r>
            <a:r>
              <a:rPr lang="ja-JP" altLang="en-US" dirty="0" smtClean="0"/>
              <a:t>必要</a:t>
            </a:r>
            <a:endParaRPr lang="en-US" altLang="ja-JP" dirty="0" smtClean="0"/>
          </a:p>
          <a:p>
            <a:r>
              <a:rPr kumimoji="1" lang="ja-JP" altLang="en-US" dirty="0" smtClean="0"/>
              <a:t>とくに目的</a:t>
            </a:r>
            <a:r>
              <a:rPr kumimoji="1" lang="ja-JP" altLang="en-US" dirty="0"/>
              <a:t>変数</a:t>
            </a:r>
            <a:r>
              <a:rPr kumimoji="1" lang="ja-JP" altLang="en-US" dirty="0" smtClean="0"/>
              <a:t>の丁寧な記述を（ヒストグラム等）</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34</a:t>
            </a:fld>
            <a:endParaRPr kumimoji="1" lang="ja-JP" altLang="en-US"/>
          </a:p>
        </p:txBody>
      </p:sp>
    </p:spTree>
    <p:extLst>
      <p:ext uri="{BB962C8B-B14F-4D97-AF65-F5344CB8AC3E}">
        <p14:creationId xmlns:p14="http://schemas.microsoft.com/office/powerpoint/2010/main" val="11989126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因子分析</a:t>
            </a:r>
            <a:r>
              <a:rPr lang="ja-JP" altLang="en-US" dirty="0" smtClean="0"/>
              <a:t>の</a:t>
            </a:r>
            <a:r>
              <a:rPr lang="ja-JP" altLang="en-US" dirty="0"/>
              <a:t>落とし穴</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en-US" dirty="0" smtClean="0"/>
              <a:t>因子数は潜在変数、概念の発見</a:t>
            </a:r>
            <a:r>
              <a:rPr lang="ja-JP" altLang="en-US" dirty="0"/>
              <a:t>、</a:t>
            </a:r>
            <a:r>
              <a:rPr lang="ja-JP" altLang="en-US" dirty="0" smtClean="0"/>
              <a:t>命名が目的</a:t>
            </a:r>
            <a:endParaRPr lang="en-US" altLang="ja-JP" dirty="0" smtClean="0"/>
          </a:p>
          <a:p>
            <a:r>
              <a:rPr lang="ja-JP" altLang="en-US" dirty="0" smtClean="0"/>
              <a:t>スクリープロット、固有値だけで決められない</a:t>
            </a:r>
            <a:endParaRPr lang="en-US" altLang="ja-JP" dirty="0" smtClean="0"/>
          </a:p>
          <a:p>
            <a:r>
              <a:rPr kumimoji="1" lang="ja-JP" altLang="en-US" dirty="0"/>
              <a:t>因子</a:t>
            </a:r>
            <a:r>
              <a:rPr kumimoji="1" lang="ja-JP" altLang="en-US" dirty="0" smtClean="0"/>
              <a:t>負荷量、共通性の値で削除しない、因子の存在と命名が決まってから</a:t>
            </a:r>
            <a:endParaRPr kumimoji="1" lang="en-US" altLang="ja-JP" dirty="0" smtClean="0"/>
          </a:p>
          <a:p>
            <a:r>
              <a:rPr lang="ja-JP" altLang="en-US" dirty="0"/>
              <a:t>既存の尺度</a:t>
            </a:r>
            <a:r>
              <a:rPr lang="ja-JP" altLang="en-US" dirty="0" smtClean="0"/>
              <a:t>選び、ショッピングの危険性</a:t>
            </a:r>
            <a:endParaRPr lang="en-US" altLang="ja-JP" dirty="0" smtClean="0"/>
          </a:p>
          <a:p>
            <a:r>
              <a:rPr lang="ja-JP" altLang="en-US" dirty="0" smtClean="0"/>
              <a:t>観察</a:t>
            </a:r>
            <a:r>
              <a:rPr lang="ja-JP" altLang="en-US" dirty="0"/>
              <a:t>や</a:t>
            </a:r>
            <a:r>
              <a:rPr lang="ja-JP" altLang="en-US" dirty="0" smtClean="0"/>
              <a:t>介入の基盤となる理論の論文を読み込まず理解が不十分なものがある</a:t>
            </a:r>
            <a:endParaRPr lang="en-US" altLang="ja-JP" dirty="0" smtClean="0"/>
          </a:p>
          <a:p>
            <a:r>
              <a:rPr lang="ja-JP" altLang="en-US" dirty="0" smtClean="0"/>
              <a:t>尺度の日本版の開発は使用頻度が少ないものは問題がある確率が高いので、世界的にその尺度を使って新しい知見が発見されているのかのレビューが必要</a:t>
            </a:r>
            <a:endParaRPr lang="en-US" altLang="ja-JP" dirty="0" smtClean="0"/>
          </a:p>
          <a:p>
            <a:r>
              <a:rPr lang="ja-JP" altLang="en-US" dirty="0" smtClean="0"/>
              <a:t>理論も対象も、状況設定にあわせた検討が必要、尺度名だけ</a:t>
            </a:r>
            <a:r>
              <a:rPr lang="ja-JP" altLang="en-US" dirty="0"/>
              <a:t>で選んで</a:t>
            </a:r>
            <a:r>
              <a:rPr lang="ja-JP" altLang="en-US" dirty="0" smtClean="0"/>
              <a:t>くる傾向</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35</a:t>
            </a:fld>
            <a:endParaRPr kumimoji="1" lang="ja-JP" altLang="en-US"/>
          </a:p>
        </p:txBody>
      </p:sp>
    </p:spTree>
    <p:extLst>
      <p:ext uri="{BB962C8B-B14F-4D97-AF65-F5344CB8AC3E}">
        <p14:creationId xmlns:p14="http://schemas.microsoft.com/office/powerpoint/2010/main" val="3076424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研究目的のあいまいさ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どのようなものか明らかにする</a:t>
            </a:r>
            <a:endParaRPr kumimoji="1" lang="en-US" altLang="ja-JP" dirty="0" smtClean="0"/>
          </a:p>
          <a:p>
            <a:r>
              <a:rPr lang="ja-JP" altLang="en-US" dirty="0"/>
              <a:t>どのよう</a:t>
            </a:r>
            <a:r>
              <a:rPr lang="ja-JP" altLang="en-US" dirty="0" smtClean="0"/>
              <a:t>に関連しているか</a:t>
            </a:r>
            <a:endParaRPr lang="en-US" altLang="ja-JP" dirty="0" smtClean="0"/>
          </a:p>
          <a:p>
            <a:r>
              <a:rPr kumimoji="1" lang="ja-JP" altLang="en-US" dirty="0"/>
              <a:t>何</a:t>
            </a:r>
            <a:r>
              <a:rPr kumimoji="1" lang="ja-JP" altLang="en-US" dirty="0" smtClean="0"/>
              <a:t>が関連しているのか</a:t>
            </a:r>
            <a:endParaRPr kumimoji="1" lang="en-US" altLang="ja-JP" dirty="0" smtClean="0"/>
          </a:p>
          <a:p>
            <a:r>
              <a:rPr lang="ja-JP" altLang="en-US" dirty="0"/>
              <a:t>全体</a:t>
            </a:r>
            <a:r>
              <a:rPr lang="ja-JP" altLang="en-US" dirty="0" smtClean="0"/>
              <a:t>の構造を明らかにする</a:t>
            </a:r>
            <a:endParaRPr lang="en-US" altLang="ja-JP" dirty="0" smtClean="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36</a:t>
            </a:fld>
            <a:endParaRPr kumimoji="1" lang="ja-JP" altLang="en-US"/>
          </a:p>
        </p:txBody>
      </p:sp>
    </p:spTree>
    <p:extLst>
      <p:ext uri="{BB962C8B-B14F-4D97-AF65-F5344CB8AC3E}">
        <p14:creationId xmlns:p14="http://schemas.microsoft.com/office/powerpoint/2010/main" val="24637003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仮説の明確さは理論から</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研究枠組みとして、どの理論を前提としているのか、多くの理論を知る必要</a:t>
            </a:r>
            <a:endParaRPr kumimoji="1" lang="en-US" altLang="ja-JP" dirty="0" smtClean="0"/>
          </a:p>
          <a:p>
            <a:r>
              <a:rPr lang="ja-JP" altLang="en-US" dirty="0"/>
              <a:t>概念と理論と尺度の</a:t>
            </a:r>
            <a:r>
              <a:rPr lang="ja-JP" altLang="en-US" dirty="0" smtClean="0"/>
              <a:t>一致、媒介</a:t>
            </a:r>
            <a:r>
              <a:rPr lang="ja-JP" altLang="en-US" dirty="0"/>
              <a:t>や</a:t>
            </a:r>
            <a:r>
              <a:rPr lang="ja-JP" altLang="en-US" dirty="0" smtClean="0"/>
              <a:t>調整（緩衝）の存在</a:t>
            </a:r>
            <a:endParaRPr lang="en-US" altLang="ja-JP" dirty="0"/>
          </a:p>
          <a:p>
            <a:r>
              <a:rPr lang="ja-JP" altLang="en-US" dirty="0" smtClean="0"/>
              <a:t>ストレス認知・コーピング、</a:t>
            </a:r>
            <a:r>
              <a:rPr lang="en-US" altLang="ja-JP" dirty="0" smtClean="0"/>
              <a:t> </a:t>
            </a:r>
            <a:r>
              <a:rPr lang="ja-JP" altLang="en-US" dirty="0" smtClean="0"/>
              <a:t>ヘルスビリーフモデル（期待価値理論）、社会的認知理論（自己効力感、観察学習）、意思決定理論、プランドビヘイビア、トランスセオレティカル、ソーシャルサポート、健康生成論</a:t>
            </a:r>
            <a:r>
              <a:rPr lang="ja-JP" altLang="en-US" dirty="0"/>
              <a:t>、</a:t>
            </a:r>
            <a:r>
              <a:rPr lang="ja-JP" altLang="en-US" dirty="0" smtClean="0"/>
              <a:t>普及理論、ソーシャルマーケティング、プログラム評価（形成的評価、アウトカム評価）、各種学習理論、コミュニケーション、メディア、ヘルスリテラシー、家族ストレス、労働衛生、地域・組織づくり、ドナベディアンモデル、他</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37</a:t>
            </a:fld>
            <a:endParaRPr kumimoji="1" lang="ja-JP" altLang="en-US"/>
          </a:p>
        </p:txBody>
      </p:sp>
    </p:spTree>
    <p:extLst>
      <p:ext uri="{BB962C8B-B14F-4D97-AF65-F5344CB8AC3E}">
        <p14:creationId xmlns:p14="http://schemas.microsoft.com/office/powerpoint/2010/main" val="24070414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normAutofit/>
          </a:bodyPr>
          <a:lstStyle/>
          <a:p>
            <a:r>
              <a:rPr lang="ja-JP" altLang="en-US" dirty="0" smtClean="0"/>
              <a:t>例：コーピングの効果</a:t>
            </a:r>
          </a:p>
        </p:txBody>
      </p:sp>
      <p:sp>
        <p:nvSpPr>
          <p:cNvPr id="19459" name="スライド番号プレースホルダー 3"/>
          <p:cNvSpPr>
            <a:spLocks noGrp="1"/>
          </p:cNvSpPr>
          <p:nvPr>
            <p:ph type="sldNum" sz="quarter" idx="12"/>
          </p:nvPr>
        </p:nvSpPr>
        <p:spPr>
          <a:prstGeom prst="rect">
            <a:avLst/>
          </a:prstGeom>
        </p:spPr>
        <p:txBody>
          <a:bodyPr/>
          <a:lstStyle>
            <a:lvl1pPr eaLnBrk="0" hangingPunct="0">
              <a:defRPr kumimoji="1" sz="2400">
                <a:solidFill>
                  <a:schemeClr val="tx1"/>
                </a:solidFill>
                <a:latin typeface="Century" pitchFamily="18" charset="0"/>
                <a:ea typeface="ＭＳ ゴシック" pitchFamily="49" charset="-128"/>
              </a:defRPr>
            </a:lvl1pPr>
            <a:lvl2pPr marL="742950" indent="-285750" eaLnBrk="0" hangingPunct="0">
              <a:defRPr kumimoji="1" sz="2400">
                <a:solidFill>
                  <a:schemeClr val="tx1"/>
                </a:solidFill>
                <a:latin typeface="Century" pitchFamily="18" charset="0"/>
                <a:ea typeface="ＭＳ ゴシック" pitchFamily="49" charset="-128"/>
              </a:defRPr>
            </a:lvl2pPr>
            <a:lvl3pPr marL="1143000" indent="-228600" eaLnBrk="0" hangingPunct="0">
              <a:defRPr kumimoji="1" sz="2400">
                <a:solidFill>
                  <a:schemeClr val="tx1"/>
                </a:solidFill>
                <a:latin typeface="Century" pitchFamily="18" charset="0"/>
                <a:ea typeface="ＭＳ ゴシック" pitchFamily="49" charset="-128"/>
              </a:defRPr>
            </a:lvl3pPr>
            <a:lvl4pPr marL="1600200" indent="-228600" eaLnBrk="0" hangingPunct="0">
              <a:defRPr kumimoji="1" sz="2400">
                <a:solidFill>
                  <a:schemeClr val="tx1"/>
                </a:solidFill>
                <a:latin typeface="Century" pitchFamily="18" charset="0"/>
                <a:ea typeface="ＭＳ ゴシック" pitchFamily="49" charset="-128"/>
              </a:defRPr>
            </a:lvl4pPr>
            <a:lvl5pPr marL="2057400" indent="-228600" eaLnBrk="0" hangingPunct="0">
              <a:defRPr kumimoji="1" sz="2400">
                <a:solidFill>
                  <a:schemeClr val="tx1"/>
                </a:solidFill>
                <a:latin typeface="Century" pitchFamily="18" charset="0"/>
                <a:ea typeface="ＭＳ ゴシック" pitchFamily="49" charset="-128"/>
              </a:defRPr>
            </a:lvl5pPr>
            <a:lvl6pPr marL="25146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6pPr>
            <a:lvl7pPr marL="29718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7pPr>
            <a:lvl8pPr marL="34290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8pPr>
            <a:lvl9pPr marL="38862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9pPr>
          </a:lstStyle>
          <a:p>
            <a:fld id="{BE1CD1F2-486A-4AE6-A669-44BB54151583}" type="slidenum">
              <a:rPr lang="en-US" altLang="ja-JP" smtClean="0"/>
              <a:pPr/>
              <a:t>38</a:t>
            </a:fld>
            <a:endParaRPr lang="en-US" altLang="ja-JP" dirty="0"/>
          </a:p>
        </p:txBody>
      </p:sp>
      <p:sp>
        <p:nvSpPr>
          <p:cNvPr id="5" name="テキスト ボックス 4"/>
          <p:cNvSpPr txBox="1"/>
          <p:nvPr/>
        </p:nvSpPr>
        <p:spPr>
          <a:xfrm>
            <a:off x="4535032" y="4676974"/>
            <a:ext cx="1533955" cy="5842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defRPr/>
            </a:pPr>
            <a:r>
              <a:rPr lang="ja-JP" altLang="en-US" sz="3200" dirty="0">
                <a:latin typeface="ＭＳ Ｐゴシック" pitchFamily="50" charset="-128"/>
                <a:ea typeface="ＭＳ Ｐゴシック" pitchFamily="50" charset="-128"/>
              </a:rPr>
              <a:t>ストレス</a:t>
            </a:r>
          </a:p>
        </p:txBody>
      </p:sp>
      <p:sp>
        <p:nvSpPr>
          <p:cNvPr id="6" name="テキスト ボックス 5"/>
          <p:cNvSpPr txBox="1"/>
          <p:nvPr/>
        </p:nvSpPr>
        <p:spPr>
          <a:xfrm>
            <a:off x="1542644" y="4395192"/>
            <a:ext cx="2359025" cy="1076325"/>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ja-JP" altLang="en-US" sz="3200" dirty="0">
                <a:latin typeface="ＭＳ Ｐゴシック" pitchFamily="50" charset="-128"/>
                <a:ea typeface="ＭＳ Ｐゴシック" pitchFamily="50" charset="-128"/>
              </a:rPr>
              <a:t>ストレッサー</a:t>
            </a:r>
            <a:endParaRPr lang="en-US" altLang="ja-JP" sz="3200" dirty="0">
              <a:latin typeface="ＭＳ Ｐゴシック" pitchFamily="50" charset="-128"/>
              <a:ea typeface="ＭＳ Ｐゴシック" pitchFamily="50" charset="-128"/>
            </a:endParaRPr>
          </a:p>
          <a:p>
            <a:pPr>
              <a:defRPr/>
            </a:pPr>
            <a:r>
              <a:rPr lang="ja-JP" altLang="en-US" sz="3200" dirty="0">
                <a:latin typeface="ＭＳ Ｐゴシック" pitchFamily="50" charset="-128"/>
                <a:ea typeface="ＭＳ Ｐゴシック" pitchFamily="50" charset="-128"/>
              </a:rPr>
              <a:t>（生活変化）</a:t>
            </a:r>
          </a:p>
        </p:txBody>
      </p:sp>
      <p:sp>
        <p:nvSpPr>
          <p:cNvPr id="7" name="テキスト ボックス 6"/>
          <p:cNvSpPr txBox="1"/>
          <p:nvPr/>
        </p:nvSpPr>
        <p:spPr>
          <a:xfrm>
            <a:off x="6686094" y="4676974"/>
            <a:ext cx="1009650" cy="5842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ja-JP" altLang="en-US" sz="3200" dirty="0"/>
              <a:t>健康</a:t>
            </a:r>
          </a:p>
        </p:txBody>
      </p:sp>
      <p:sp>
        <p:nvSpPr>
          <p:cNvPr id="19463" name="右矢印 7"/>
          <p:cNvSpPr>
            <a:spLocks noChangeArrowheads="1"/>
          </p:cNvSpPr>
          <p:nvPr/>
        </p:nvSpPr>
        <p:spPr bwMode="auto">
          <a:xfrm>
            <a:off x="4006394" y="4753174"/>
            <a:ext cx="503238" cy="360362"/>
          </a:xfrm>
          <a:prstGeom prst="rightArrow">
            <a:avLst>
              <a:gd name="adj1" fmla="val 50000"/>
              <a:gd name="adj2" fmla="val 49872"/>
            </a:avLst>
          </a:prstGeom>
          <a:solidFill>
            <a:srgbClr val="FFC000"/>
          </a:solidFill>
          <a:ln w="9525" algn="ctr">
            <a:solidFill>
              <a:schemeClr val="tx1"/>
            </a:solidFill>
            <a:round/>
            <a:headEnd/>
            <a:tailEnd/>
          </a:ln>
        </p:spPr>
        <p:txBody>
          <a:bodyPr/>
          <a:lstStyle/>
          <a:p>
            <a:pPr algn="r"/>
            <a:endParaRPr kumimoji="0" lang="ja-JP" altLang="en-US" sz="1800">
              <a:latin typeface="Arial" charset="0"/>
              <a:ea typeface="ＭＳ ゴシック" pitchFamily="49" charset="-128"/>
            </a:endParaRPr>
          </a:p>
        </p:txBody>
      </p:sp>
      <p:sp>
        <p:nvSpPr>
          <p:cNvPr id="19464" name="右矢印 8"/>
          <p:cNvSpPr>
            <a:spLocks noChangeArrowheads="1"/>
          </p:cNvSpPr>
          <p:nvPr/>
        </p:nvSpPr>
        <p:spPr bwMode="auto">
          <a:xfrm>
            <a:off x="6151107" y="4746824"/>
            <a:ext cx="504825" cy="360362"/>
          </a:xfrm>
          <a:prstGeom prst="rightArrow">
            <a:avLst>
              <a:gd name="adj1" fmla="val 50000"/>
              <a:gd name="adj2" fmla="val 50030"/>
            </a:avLst>
          </a:prstGeom>
          <a:solidFill>
            <a:srgbClr val="FF0000"/>
          </a:solidFill>
          <a:ln w="9525" algn="ctr">
            <a:solidFill>
              <a:schemeClr val="tx1"/>
            </a:solidFill>
            <a:round/>
            <a:headEnd/>
            <a:tailEnd/>
          </a:ln>
        </p:spPr>
        <p:txBody>
          <a:bodyPr/>
          <a:lstStyle/>
          <a:p>
            <a:pPr algn="r"/>
            <a:endParaRPr kumimoji="0" lang="ja-JP" altLang="en-US" sz="1800">
              <a:latin typeface="Arial" charset="0"/>
              <a:ea typeface="ＭＳ ゴシック" pitchFamily="49" charset="-128"/>
            </a:endParaRPr>
          </a:p>
        </p:txBody>
      </p:sp>
      <p:sp>
        <p:nvSpPr>
          <p:cNvPr id="10" name="テキスト ボックス 9"/>
          <p:cNvSpPr txBox="1"/>
          <p:nvPr/>
        </p:nvSpPr>
        <p:spPr>
          <a:xfrm>
            <a:off x="2527628" y="2884045"/>
            <a:ext cx="5035637" cy="1077218"/>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ja-JP" altLang="en-US" sz="3200" dirty="0" smtClean="0"/>
              <a:t>コーピング（例</a:t>
            </a:r>
            <a:r>
              <a:rPr lang="en-US" altLang="ja-JP" sz="3200" dirty="0" smtClean="0"/>
              <a:t>.</a:t>
            </a:r>
            <a:r>
              <a:rPr lang="ja-JP" altLang="en-US" sz="3200" dirty="0" smtClean="0"/>
              <a:t>ソーシャル・サポート、ケアの活用）</a:t>
            </a:r>
            <a:endParaRPr lang="ja-JP" altLang="en-US" sz="3200" dirty="0"/>
          </a:p>
        </p:txBody>
      </p:sp>
      <p:sp>
        <p:nvSpPr>
          <p:cNvPr id="11" name="下矢印 10"/>
          <p:cNvSpPr/>
          <p:nvPr/>
        </p:nvSpPr>
        <p:spPr bwMode="auto">
          <a:xfrm>
            <a:off x="3558719" y="3964186"/>
            <a:ext cx="179388" cy="412750"/>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r">
              <a:defRPr/>
            </a:pPr>
            <a:endParaRPr kumimoji="0" lang="ja-JP" altLang="en-US" sz="1800">
              <a:solidFill>
                <a:schemeClr val="tx1"/>
              </a:solidFill>
            </a:endParaRPr>
          </a:p>
        </p:txBody>
      </p:sp>
      <p:sp>
        <p:nvSpPr>
          <p:cNvPr id="12" name="下矢印 11"/>
          <p:cNvSpPr/>
          <p:nvPr/>
        </p:nvSpPr>
        <p:spPr bwMode="auto">
          <a:xfrm>
            <a:off x="5177969" y="3968949"/>
            <a:ext cx="179388" cy="647700"/>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r">
              <a:defRPr/>
            </a:pPr>
            <a:endParaRPr kumimoji="0" lang="ja-JP" altLang="en-US" sz="1800">
              <a:solidFill>
                <a:schemeClr val="tx1"/>
              </a:solidFill>
            </a:endParaRPr>
          </a:p>
        </p:txBody>
      </p:sp>
      <p:sp>
        <p:nvSpPr>
          <p:cNvPr id="13" name="下矢印 12"/>
          <p:cNvSpPr/>
          <p:nvPr/>
        </p:nvSpPr>
        <p:spPr bwMode="auto">
          <a:xfrm>
            <a:off x="6293982" y="3984824"/>
            <a:ext cx="180975" cy="803275"/>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r">
              <a:defRPr/>
            </a:pPr>
            <a:endParaRPr kumimoji="0" lang="ja-JP" altLang="en-US" sz="1800">
              <a:solidFill>
                <a:schemeClr val="tx1"/>
              </a:solidFill>
            </a:endParaRPr>
          </a:p>
        </p:txBody>
      </p:sp>
      <p:sp>
        <p:nvSpPr>
          <p:cNvPr id="15" name="下矢印 14"/>
          <p:cNvSpPr/>
          <p:nvPr/>
        </p:nvSpPr>
        <p:spPr bwMode="auto">
          <a:xfrm>
            <a:off x="4168319" y="3984824"/>
            <a:ext cx="179388" cy="733425"/>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r">
              <a:defRPr/>
            </a:pPr>
            <a:endParaRPr kumimoji="0" lang="ja-JP" altLang="en-US" sz="1800">
              <a:solidFill>
                <a:schemeClr val="tx1"/>
              </a:solidFill>
            </a:endParaRPr>
          </a:p>
        </p:txBody>
      </p:sp>
      <p:sp>
        <p:nvSpPr>
          <p:cNvPr id="16" name="下矢印 15"/>
          <p:cNvSpPr/>
          <p:nvPr/>
        </p:nvSpPr>
        <p:spPr bwMode="auto">
          <a:xfrm>
            <a:off x="6823447" y="3996748"/>
            <a:ext cx="179387" cy="647700"/>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r">
              <a:defRPr/>
            </a:pPr>
            <a:endParaRPr kumimoji="0" lang="ja-JP" altLang="en-US" sz="1800">
              <a:solidFill>
                <a:schemeClr val="tx1"/>
              </a:solidFill>
            </a:endParaRPr>
          </a:p>
        </p:txBody>
      </p:sp>
      <p:sp>
        <p:nvSpPr>
          <p:cNvPr id="19473" name="テキスト ボックス 19"/>
          <p:cNvSpPr txBox="1">
            <a:spLocks noChangeArrowheads="1"/>
          </p:cNvSpPr>
          <p:nvPr/>
        </p:nvSpPr>
        <p:spPr bwMode="auto">
          <a:xfrm>
            <a:off x="3126814" y="5605138"/>
            <a:ext cx="1785938" cy="52322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Century" pitchFamily="18" charset="0"/>
                <a:ea typeface="ＭＳ ゴシック" pitchFamily="49" charset="-128"/>
              </a:defRPr>
            </a:lvl1pPr>
            <a:lvl2pPr marL="742950" indent="-285750" eaLnBrk="0" hangingPunct="0">
              <a:defRPr kumimoji="1" sz="2400">
                <a:solidFill>
                  <a:schemeClr val="tx1"/>
                </a:solidFill>
                <a:latin typeface="Century" pitchFamily="18" charset="0"/>
                <a:ea typeface="ＭＳ ゴシック" pitchFamily="49" charset="-128"/>
              </a:defRPr>
            </a:lvl2pPr>
            <a:lvl3pPr marL="1143000" indent="-228600" eaLnBrk="0" hangingPunct="0">
              <a:defRPr kumimoji="1" sz="2400">
                <a:solidFill>
                  <a:schemeClr val="tx1"/>
                </a:solidFill>
                <a:latin typeface="Century" pitchFamily="18" charset="0"/>
                <a:ea typeface="ＭＳ ゴシック" pitchFamily="49" charset="-128"/>
              </a:defRPr>
            </a:lvl3pPr>
            <a:lvl4pPr marL="1600200" indent="-228600" eaLnBrk="0" hangingPunct="0">
              <a:defRPr kumimoji="1" sz="2400">
                <a:solidFill>
                  <a:schemeClr val="tx1"/>
                </a:solidFill>
                <a:latin typeface="Century" pitchFamily="18" charset="0"/>
                <a:ea typeface="ＭＳ ゴシック" pitchFamily="49" charset="-128"/>
              </a:defRPr>
            </a:lvl4pPr>
            <a:lvl5pPr marL="2057400" indent="-228600" eaLnBrk="0" hangingPunct="0">
              <a:defRPr kumimoji="1" sz="2400">
                <a:solidFill>
                  <a:schemeClr val="tx1"/>
                </a:solidFill>
                <a:latin typeface="Century" pitchFamily="18" charset="0"/>
                <a:ea typeface="ＭＳ ゴシック" pitchFamily="49" charset="-128"/>
              </a:defRPr>
            </a:lvl5pPr>
            <a:lvl6pPr marL="25146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6pPr>
            <a:lvl7pPr marL="29718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7pPr>
            <a:lvl8pPr marL="34290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8pPr>
            <a:lvl9pPr marL="38862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9pPr>
          </a:lstStyle>
          <a:p>
            <a:pPr algn="ctr" eaLnBrk="1" hangingPunct="1"/>
            <a:r>
              <a:rPr lang="ja-JP" altLang="en-US" sz="2800" dirty="0"/>
              <a:t>１次</a:t>
            </a:r>
            <a:r>
              <a:rPr lang="ja-JP" altLang="en-US" sz="2800" dirty="0" smtClean="0"/>
              <a:t>評価</a:t>
            </a:r>
            <a:endParaRPr lang="ja-JP" altLang="en-US" sz="2800" dirty="0"/>
          </a:p>
        </p:txBody>
      </p:sp>
      <p:sp>
        <p:nvSpPr>
          <p:cNvPr id="19474" name="テキスト ボックス 20"/>
          <p:cNvSpPr txBox="1">
            <a:spLocks noChangeArrowheads="1"/>
          </p:cNvSpPr>
          <p:nvPr/>
        </p:nvSpPr>
        <p:spPr bwMode="auto">
          <a:xfrm>
            <a:off x="5045447" y="5600462"/>
            <a:ext cx="2047081" cy="52322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Century" pitchFamily="18" charset="0"/>
                <a:ea typeface="ＭＳ ゴシック" pitchFamily="49" charset="-128"/>
              </a:defRPr>
            </a:lvl1pPr>
            <a:lvl2pPr marL="742950" indent="-285750" eaLnBrk="0" hangingPunct="0">
              <a:defRPr kumimoji="1" sz="2400">
                <a:solidFill>
                  <a:schemeClr val="tx1"/>
                </a:solidFill>
                <a:latin typeface="Century" pitchFamily="18" charset="0"/>
                <a:ea typeface="ＭＳ ゴシック" pitchFamily="49" charset="-128"/>
              </a:defRPr>
            </a:lvl2pPr>
            <a:lvl3pPr marL="1143000" indent="-228600" eaLnBrk="0" hangingPunct="0">
              <a:defRPr kumimoji="1" sz="2400">
                <a:solidFill>
                  <a:schemeClr val="tx1"/>
                </a:solidFill>
                <a:latin typeface="Century" pitchFamily="18" charset="0"/>
                <a:ea typeface="ＭＳ ゴシック" pitchFamily="49" charset="-128"/>
              </a:defRPr>
            </a:lvl3pPr>
            <a:lvl4pPr marL="1600200" indent="-228600" eaLnBrk="0" hangingPunct="0">
              <a:defRPr kumimoji="1" sz="2400">
                <a:solidFill>
                  <a:schemeClr val="tx1"/>
                </a:solidFill>
                <a:latin typeface="Century" pitchFamily="18" charset="0"/>
                <a:ea typeface="ＭＳ ゴシック" pitchFamily="49" charset="-128"/>
              </a:defRPr>
            </a:lvl4pPr>
            <a:lvl5pPr marL="2057400" indent="-228600" eaLnBrk="0" hangingPunct="0">
              <a:defRPr kumimoji="1" sz="2400">
                <a:solidFill>
                  <a:schemeClr val="tx1"/>
                </a:solidFill>
                <a:latin typeface="Century" pitchFamily="18" charset="0"/>
                <a:ea typeface="ＭＳ ゴシック" pitchFamily="49" charset="-128"/>
              </a:defRPr>
            </a:lvl5pPr>
            <a:lvl6pPr marL="25146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6pPr>
            <a:lvl7pPr marL="29718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7pPr>
            <a:lvl8pPr marL="34290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8pPr>
            <a:lvl9pPr marL="3886200" indent="-228600" eaLnBrk="0" fontAlgn="base" hangingPunct="0">
              <a:spcBef>
                <a:spcPct val="0"/>
              </a:spcBef>
              <a:spcAft>
                <a:spcPct val="0"/>
              </a:spcAft>
              <a:defRPr kumimoji="1" sz="2400">
                <a:solidFill>
                  <a:schemeClr val="tx1"/>
                </a:solidFill>
                <a:latin typeface="Century" pitchFamily="18" charset="0"/>
                <a:ea typeface="ＭＳ ゴシック" pitchFamily="49" charset="-128"/>
              </a:defRPr>
            </a:lvl9pPr>
          </a:lstStyle>
          <a:p>
            <a:pPr algn="ctr" eaLnBrk="1" hangingPunct="1"/>
            <a:r>
              <a:rPr lang="ja-JP" altLang="en-US" sz="2800" dirty="0"/>
              <a:t>２次</a:t>
            </a:r>
            <a:r>
              <a:rPr lang="ja-JP" altLang="en-US" sz="2800" dirty="0" smtClean="0"/>
              <a:t>評価</a:t>
            </a:r>
            <a:endParaRPr lang="ja-JP" altLang="en-US" sz="2800" dirty="0"/>
          </a:p>
        </p:txBody>
      </p:sp>
      <p:cxnSp>
        <p:nvCxnSpPr>
          <p:cNvPr id="4" name="直線コネクタ 3"/>
          <p:cNvCxnSpPr/>
          <p:nvPr/>
        </p:nvCxnSpPr>
        <p:spPr bwMode="auto">
          <a:xfrm flipH="1">
            <a:off x="4067909" y="5042015"/>
            <a:ext cx="160735" cy="558447"/>
          </a:xfrm>
          <a:prstGeom prst="line">
            <a:avLst/>
          </a:prstGeom>
          <a:solidFill>
            <a:schemeClr val="accent1"/>
          </a:solidFill>
          <a:ln w="38100" cap="flat" cmpd="sng" algn="ctr">
            <a:solidFill>
              <a:schemeClr val="tx1"/>
            </a:solidFill>
            <a:prstDash val="sysDash"/>
            <a:round/>
            <a:headEnd type="none" w="med" len="med"/>
            <a:tailEnd type="none" w="med" len="med"/>
          </a:ln>
          <a:effectLst/>
        </p:spPr>
      </p:cxnSp>
      <p:cxnSp>
        <p:nvCxnSpPr>
          <p:cNvPr id="31" name="直線コネクタ 30"/>
          <p:cNvCxnSpPr/>
          <p:nvPr/>
        </p:nvCxnSpPr>
        <p:spPr bwMode="auto">
          <a:xfrm flipH="1">
            <a:off x="6213614" y="5042014"/>
            <a:ext cx="160735" cy="558447"/>
          </a:xfrm>
          <a:prstGeom prst="line">
            <a:avLst/>
          </a:prstGeom>
          <a:solidFill>
            <a:schemeClr val="accent1"/>
          </a:solidFill>
          <a:ln w="38100" cap="flat" cmpd="sng" algn="ctr">
            <a:solidFill>
              <a:schemeClr val="tx1"/>
            </a:solidFill>
            <a:prstDash val="sysDash"/>
            <a:round/>
            <a:headEnd type="none" w="med" len="med"/>
            <a:tailEnd type="none" w="med" len="med"/>
          </a:ln>
          <a:effectLst/>
        </p:spPr>
      </p:cxnSp>
      <p:sp>
        <p:nvSpPr>
          <p:cNvPr id="8" name="テキスト ボックス 7"/>
          <p:cNvSpPr txBox="1"/>
          <p:nvPr/>
        </p:nvSpPr>
        <p:spPr>
          <a:xfrm>
            <a:off x="984923" y="1772816"/>
            <a:ext cx="7100218" cy="954107"/>
          </a:xfrm>
          <a:prstGeom prst="rect">
            <a:avLst/>
          </a:prstGeom>
          <a:noFill/>
        </p:spPr>
        <p:txBody>
          <a:bodyPr wrap="square" rtlCol="0">
            <a:spAutoFit/>
          </a:bodyPr>
          <a:lstStyle/>
          <a:p>
            <a:r>
              <a:rPr lang="ja-JP" altLang="en-US" sz="2800" dirty="0" smtClean="0"/>
              <a:t>理論と直接</a:t>
            </a:r>
            <a:r>
              <a:rPr lang="ja-JP" altLang="en-US" sz="2800" dirty="0"/>
              <a:t>効果</a:t>
            </a:r>
            <a:r>
              <a:rPr lang="ja-JP" altLang="en-US" sz="2800" dirty="0" smtClean="0"/>
              <a:t>、間接効果、緩衝効果（調整）</a:t>
            </a:r>
            <a:r>
              <a:rPr lang="en-US" altLang="ja-JP" sz="2800" dirty="0" smtClean="0"/>
              <a:t/>
            </a:r>
            <a:br>
              <a:rPr lang="en-US" altLang="ja-JP" sz="2800" dirty="0" smtClean="0"/>
            </a:br>
            <a:r>
              <a:rPr lang="ja-JP" altLang="en-US" sz="2800" dirty="0" smtClean="0"/>
              <a:t>どこの矢印を見たいのか明確に</a:t>
            </a:r>
            <a:endParaRPr kumimoji="1" lang="ja-JP" altLang="en-US" sz="2800" dirty="0"/>
          </a:p>
        </p:txBody>
      </p:sp>
      <p:sp>
        <p:nvSpPr>
          <p:cNvPr id="2" name="フッター プレースホルダー 1"/>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2160915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いいたいこと</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smtClean="0"/>
              <a:t>言いたいことを</a:t>
            </a:r>
            <a:r>
              <a:rPr lang="ja-JP" altLang="en-US" dirty="0" smtClean="0"/>
              <a:t>理論と自分の対象としている人々のデータで示す</a:t>
            </a:r>
            <a:endParaRPr lang="en-US" altLang="ja-JP" dirty="0" smtClean="0"/>
          </a:p>
          <a:p>
            <a:r>
              <a:rPr lang="ja-JP" altLang="en-US" dirty="0" smtClean="0"/>
              <a:t>対象のアドボカシ</a:t>
            </a:r>
            <a:r>
              <a:rPr lang="en-US" altLang="ja-JP" dirty="0" smtClean="0"/>
              <a:t>―</a:t>
            </a:r>
            <a:r>
              <a:rPr lang="ja-JP" altLang="en-US" dirty="0" smtClean="0"/>
              <a:t>＝代弁者</a:t>
            </a:r>
            <a:r>
              <a:rPr lang="ja-JP" altLang="en-US" dirty="0"/>
              <a:t>としての</a:t>
            </a:r>
            <a:r>
              <a:rPr lang="ja-JP" altLang="en-US" dirty="0" smtClean="0"/>
              <a:t>気概</a:t>
            </a:r>
            <a:endParaRPr lang="en-US" altLang="ja-JP" dirty="0" smtClean="0"/>
          </a:p>
          <a:p>
            <a:r>
              <a:rPr lang="ja-JP" altLang="en-US" dirty="0" smtClean="0"/>
              <a:t>分析のプロセスでは</a:t>
            </a:r>
            <a:r>
              <a:rPr lang="ja-JP" altLang="en-US" dirty="0"/>
              <a:t>探索的でもよいが</a:t>
            </a:r>
            <a:r>
              <a:rPr lang="ja-JP" altLang="en-US" dirty="0" smtClean="0"/>
              <a:t>、最終的には結論のた</a:t>
            </a:r>
            <a:r>
              <a:rPr lang="ja-JP" altLang="en-US" dirty="0"/>
              <a:t>め</a:t>
            </a:r>
            <a:endParaRPr lang="en-US" altLang="ja-JP" dirty="0"/>
          </a:p>
          <a:p>
            <a:r>
              <a:rPr kumimoji="1" lang="ja-JP" altLang="en-US" dirty="0" smtClean="0"/>
              <a:t>結論は読者に対して、なるほどそうすればいいのかと行動に移せるものに</a:t>
            </a:r>
            <a:endParaRPr kumimoji="1" lang="en-US" altLang="ja-JP" dirty="0" smtClean="0"/>
          </a:p>
          <a:p>
            <a:r>
              <a:rPr lang="ja-JP" altLang="en-US" dirty="0" smtClean="0"/>
              <a:t>結論が結果の繰り返しでは何が言いたい</a:t>
            </a:r>
            <a:r>
              <a:rPr lang="en-US" altLang="ja-JP" dirty="0" smtClean="0"/>
              <a:t>=</a:t>
            </a:r>
            <a:r>
              <a:rPr lang="ja-JP" altLang="en-US" dirty="0" smtClean="0"/>
              <a:t>読者にどう変えてもらいたいのかが不明</a:t>
            </a:r>
            <a:endParaRPr kumimoji="1" lang="en-US" altLang="ja-JP" dirty="0" smtClean="0"/>
          </a:p>
          <a:p>
            <a:r>
              <a:rPr lang="ja-JP" altLang="en-US" dirty="0" smtClean="0"/>
              <a:t>大学院教育の役割（今日の内容程度は学ぶ必要が）</a:t>
            </a:r>
            <a:endParaRPr kumimoji="1" lang="en-US" altLang="ja-JP" dirty="0" smtClean="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39</a:t>
            </a:fld>
            <a:endParaRPr kumimoji="1" lang="ja-JP" altLang="en-US"/>
          </a:p>
        </p:txBody>
      </p:sp>
    </p:spTree>
    <p:extLst>
      <p:ext uri="{BB962C8B-B14F-4D97-AF65-F5344CB8AC3E}">
        <p14:creationId xmlns:p14="http://schemas.microsoft.com/office/powerpoint/2010/main" val="662837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en-US" altLang="ja-JP" dirty="0" smtClean="0"/>
              <a:t>2</a:t>
            </a:r>
            <a:r>
              <a:rPr kumimoji="1" lang="ja-JP" altLang="en-US" dirty="0" smtClean="0"/>
              <a:t>変数間：差の分析（平均値、比率）</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15736149"/>
              </p:ext>
            </p:extLst>
          </p:nvPr>
        </p:nvGraphicFramePr>
        <p:xfrm>
          <a:off x="467544" y="1484784"/>
          <a:ext cx="8230477" cy="4646117"/>
        </p:xfrm>
        <a:graphic>
          <a:graphicData uri="http://schemas.openxmlformats.org/drawingml/2006/table">
            <a:tbl>
              <a:tblPr firstRow="1">
                <a:tableStyleId>{5C22544A-7EE6-4342-B048-85BDC9FD1C3A}</a:tableStyleId>
              </a:tblPr>
              <a:tblGrid>
                <a:gridCol w="1224136"/>
                <a:gridCol w="1018456"/>
                <a:gridCol w="720080"/>
                <a:gridCol w="857870"/>
                <a:gridCol w="1423339"/>
                <a:gridCol w="2986596"/>
              </a:tblGrid>
              <a:tr h="501639">
                <a:tc>
                  <a:txBody>
                    <a:bodyPr/>
                    <a:lstStyle/>
                    <a:p>
                      <a:pPr algn="l" fontAlgn="ctr"/>
                      <a:r>
                        <a:rPr lang="ja-JP" altLang="en-US" sz="1800" u="none" strike="noStrike" dirty="0" smtClean="0">
                          <a:ln>
                            <a:noFill/>
                          </a:ln>
                          <a:effectLst/>
                        </a:rPr>
                        <a:t>比較データ間の対応性</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b="1" i="0" u="none" strike="noStrike" dirty="0" smtClean="0">
                          <a:ln>
                            <a:noFill/>
                          </a:ln>
                          <a:solidFill>
                            <a:schemeClr val="lt1"/>
                          </a:solidFill>
                          <a:effectLst/>
                          <a:latin typeface="+mn-lt"/>
                        </a:rPr>
                        <a:t>アウトカム尺度水準</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正規性</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smtClean="0">
                          <a:ln>
                            <a:noFill/>
                          </a:ln>
                          <a:effectLst/>
                        </a:rPr>
                        <a:t>比較の群</a:t>
                      </a:r>
                      <a:r>
                        <a:rPr lang="ja-JP" altLang="en-US" sz="1800" u="none" strike="noStrike" dirty="0">
                          <a:ln>
                            <a:noFill/>
                          </a:ln>
                          <a:effectLst/>
                        </a:rPr>
                        <a:t>の数</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サンプル数</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適切な統計手法</a:t>
                      </a:r>
                      <a:endParaRPr lang="ja-JP" altLang="en-US" sz="1800" b="0" i="0" u="none" strike="noStrike" dirty="0">
                        <a:ln>
                          <a:noFill/>
                        </a:ln>
                        <a:solidFill>
                          <a:srgbClr val="000000"/>
                        </a:solidFill>
                        <a:effectLst/>
                        <a:latin typeface="ＭＳ Ｐゴシック"/>
                      </a:endParaRPr>
                    </a:p>
                  </a:txBody>
                  <a:tcPr marL="7199" marR="7199" marT="6920" marB="0" anchor="ctr"/>
                </a:tc>
              </a:tr>
              <a:tr h="172200">
                <a:tc rowSpan="7">
                  <a:txBody>
                    <a:bodyPr/>
                    <a:lstStyle/>
                    <a:p>
                      <a:pPr algn="ctr" fontAlgn="ctr"/>
                      <a:r>
                        <a:rPr lang="ja-JP" altLang="en-US" sz="1800" u="none" strike="noStrike" dirty="0">
                          <a:ln>
                            <a:noFill/>
                          </a:ln>
                          <a:effectLst/>
                        </a:rPr>
                        <a:t>対応なし</a:t>
                      </a:r>
                      <a:endParaRPr lang="ja-JP" altLang="en-US" sz="1800" b="0" i="0" u="none" strike="noStrike" dirty="0">
                        <a:ln>
                          <a:noFill/>
                        </a:ln>
                        <a:solidFill>
                          <a:srgbClr val="000000"/>
                        </a:solidFill>
                        <a:effectLst/>
                        <a:latin typeface="ＭＳ Ｐゴシック"/>
                      </a:endParaRPr>
                    </a:p>
                  </a:txBody>
                  <a:tcPr marL="7199" marR="7199" marT="6920" marB="0" anchor="ctr"/>
                </a:tc>
                <a:tc rowSpan="2">
                  <a:txBody>
                    <a:bodyPr/>
                    <a:lstStyle/>
                    <a:p>
                      <a:pPr algn="ctr" fontAlgn="ctr"/>
                      <a:r>
                        <a:rPr lang="ja-JP" altLang="en-US" sz="1800" u="none" strike="noStrike" dirty="0" smtClean="0">
                          <a:ln>
                            <a:noFill/>
                          </a:ln>
                          <a:effectLst/>
                        </a:rPr>
                        <a:t>間隔</a:t>
                      </a:r>
                      <a:endParaRPr lang="ja-JP" altLang="en-US" sz="1800" b="0" i="0" u="none" strike="noStrike" dirty="0">
                        <a:ln>
                          <a:noFill/>
                        </a:ln>
                        <a:solidFill>
                          <a:srgbClr val="000000"/>
                        </a:solidFill>
                        <a:effectLst/>
                        <a:latin typeface="ＭＳ Ｐゴシック"/>
                      </a:endParaRPr>
                    </a:p>
                  </a:txBody>
                  <a:tcPr marL="7199" marR="7199" marT="6920" marB="0" anchor="ctr"/>
                </a:tc>
                <a:tc rowSpan="2">
                  <a:txBody>
                    <a:bodyPr/>
                    <a:lstStyle/>
                    <a:p>
                      <a:pPr algn="ctr" fontAlgn="ctr"/>
                      <a:r>
                        <a:rPr lang="ja-JP" altLang="en-US" sz="1800" u="none" strike="noStrike" dirty="0" smtClean="0">
                          <a:ln>
                            <a:noFill/>
                          </a:ln>
                          <a:effectLst/>
                        </a:rPr>
                        <a:t>○</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ctr" fontAlgn="ctr"/>
                      <a:r>
                        <a:rPr lang="en-US" altLang="ja-JP" sz="1800" u="none" strike="noStrike">
                          <a:ln>
                            <a:noFill/>
                          </a:ln>
                          <a:effectLst/>
                        </a:rPr>
                        <a:t>2</a:t>
                      </a:r>
                      <a:endParaRPr lang="en-US" altLang="ja-JP"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a:ln>
                            <a:noFill/>
                          </a:ln>
                          <a:effectLst/>
                        </a:rPr>
                        <a:t>総数</a:t>
                      </a:r>
                      <a:r>
                        <a:rPr lang="en-US" altLang="ja-JP" sz="1800" u="none" strike="noStrike">
                          <a:ln>
                            <a:noFill/>
                          </a:ln>
                          <a:effectLst/>
                        </a:rPr>
                        <a:t>30</a:t>
                      </a:r>
                      <a:r>
                        <a:rPr lang="ja-JP" altLang="en-US" sz="1800" u="none" strike="noStrike">
                          <a:ln>
                            <a:noFill/>
                          </a:ln>
                          <a:effectLst/>
                        </a:rPr>
                        <a:t>以上</a:t>
                      </a:r>
                      <a:endParaRPr lang="ja-JP" altLang="en-US"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a:ln>
                            <a:noFill/>
                          </a:ln>
                          <a:effectLst/>
                        </a:rPr>
                        <a:t>スチューデント</a:t>
                      </a:r>
                      <a:r>
                        <a:rPr lang="en-US" altLang="ja-JP" sz="1800" u="none" strike="noStrike">
                          <a:ln>
                            <a:noFill/>
                          </a:ln>
                          <a:effectLst/>
                        </a:rPr>
                        <a:t>t</a:t>
                      </a:r>
                      <a:r>
                        <a:rPr lang="ja-JP" altLang="en-US" sz="1800" u="none" strike="noStrike">
                          <a:ln>
                            <a:noFill/>
                          </a:ln>
                          <a:effectLst/>
                        </a:rPr>
                        <a:t>検定</a:t>
                      </a:r>
                      <a:endParaRPr lang="ja-JP" altLang="en-US" sz="1800" b="0" i="0" u="none" strike="noStrike">
                        <a:ln>
                          <a:noFill/>
                        </a:ln>
                        <a:solidFill>
                          <a:srgbClr val="000000"/>
                        </a:solidFill>
                        <a:effectLst/>
                        <a:latin typeface="ＭＳ Ｐゴシック"/>
                      </a:endParaRPr>
                    </a:p>
                  </a:txBody>
                  <a:tcPr marL="7199" marR="7199" marT="6920" marB="0" anchor="ctr"/>
                </a:tc>
              </a:tr>
              <a:tr h="1722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800" u="none" strike="noStrike">
                          <a:ln>
                            <a:noFill/>
                          </a:ln>
                          <a:effectLst/>
                        </a:rPr>
                        <a:t>＞</a:t>
                      </a:r>
                      <a:r>
                        <a:rPr lang="en-US" altLang="ja-JP" sz="1800" u="none" strike="noStrike">
                          <a:ln>
                            <a:noFill/>
                          </a:ln>
                          <a:effectLst/>
                        </a:rPr>
                        <a:t>2</a:t>
                      </a:r>
                      <a:endParaRPr lang="en-US" altLang="ja-JP"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en-US" altLang="ja-JP" sz="1800" u="none" strike="noStrike">
                          <a:ln>
                            <a:noFill/>
                          </a:ln>
                          <a:effectLst/>
                        </a:rPr>
                        <a:t>1</a:t>
                      </a:r>
                      <a:r>
                        <a:rPr lang="ja-JP" altLang="en-US" sz="1800" u="none" strike="noStrike">
                          <a:ln>
                            <a:noFill/>
                          </a:ln>
                          <a:effectLst/>
                        </a:rPr>
                        <a:t>群</a:t>
                      </a:r>
                      <a:r>
                        <a:rPr lang="en-US" altLang="ja-JP" sz="1800" u="none" strike="noStrike">
                          <a:ln>
                            <a:noFill/>
                          </a:ln>
                          <a:effectLst/>
                        </a:rPr>
                        <a:t>15</a:t>
                      </a:r>
                      <a:r>
                        <a:rPr lang="ja-JP" altLang="en-US" sz="1800" u="none" strike="noStrike">
                          <a:ln>
                            <a:noFill/>
                          </a:ln>
                          <a:effectLst/>
                        </a:rPr>
                        <a:t>以上</a:t>
                      </a:r>
                      <a:endParaRPr lang="ja-JP" altLang="en-US"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一元配置分散分析</a:t>
                      </a:r>
                      <a:endParaRPr lang="ja-JP" altLang="en-US" sz="1800" b="0" i="0" u="none" strike="noStrike" dirty="0">
                        <a:ln>
                          <a:noFill/>
                        </a:ln>
                        <a:solidFill>
                          <a:srgbClr val="000000"/>
                        </a:solidFill>
                        <a:effectLst/>
                        <a:latin typeface="ＭＳ Ｐゴシック"/>
                      </a:endParaRPr>
                    </a:p>
                  </a:txBody>
                  <a:tcPr marL="7199" marR="7199" marT="6920" marB="0" anchor="ctr"/>
                </a:tc>
              </a:tr>
              <a:tr h="501639">
                <a:tc vMerge="1">
                  <a:txBody>
                    <a:bodyPr/>
                    <a:lstStyle/>
                    <a:p>
                      <a:endParaRPr kumimoji="1" lang="ja-JP" altLang="en-US"/>
                    </a:p>
                  </a:txBody>
                  <a:tcPr/>
                </a:tc>
                <a:tc rowSpan="2">
                  <a:txBody>
                    <a:bodyPr/>
                    <a:lstStyle/>
                    <a:p>
                      <a:pPr algn="ctr" fontAlgn="ctr"/>
                      <a:r>
                        <a:rPr lang="ja-JP" altLang="en-US" sz="1800" u="none" strike="noStrike" dirty="0" smtClean="0">
                          <a:ln>
                            <a:noFill/>
                          </a:ln>
                          <a:effectLst/>
                        </a:rPr>
                        <a:t>間隔</a:t>
                      </a:r>
                      <a:r>
                        <a:rPr lang="en-US" altLang="ja-JP" sz="1800" u="none" strike="noStrike" dirty="0" smtClean="0">
                          <a:ln>
                            <a:noFill/>
                          </a:ln>
                          <a:effectLst/>
                        </a:rPr>
                        <a:t>/</a:t>
                      </a:r>
                      <a:r>
                        <a:rPr lang="ja-JP" altLang="en-US" sz="1800" u="none" strike="noStrike" dirty="0" smtClean="0">
                          <a:ln>
                            <a:noFill/>
                          </a:ln>
                          <a:effectLst/>
                        </a:rPr>
                        <a:t>順序</a:t>
                      </a:r>
                      <a:endParaRPr lang="ja-JP" altLang="en-US" sz="1800" b="0" i="0" u="none" strike="noStrike" dirty="0">
                        <a:ln>
                          <a:noFill/>
                        </a:ln>
                        <a:solidFill>
                          <a:srgbClr val="000000"/>
                        </a:solidFill>
                        <a:effectLst/>
                        <a:latin typeface="ＭＳ Ｐゴシック"/>
                      </a:endParaRPr>
                    </a:p>
                  </a:txBody>
                  <a:tcPr marL="7199" marR="7199" marT="6920" marB="0" anchor="ctr"/>
                </a:tc>
                <a:tc rowSpan="2">
                  <a:txBody>
                    <a:bodyPr/>
                    <a:lstStyle/>
                    <a:p>
                      <a:pPr algn="ctr" fontAlgn="ctr"/>
                      <a:r>
                        <a:rPr lang="en-US" altLang="ja-JP" sz="1800" u="none" strike="noStrike" dirty="0" smtClean="0">
                          <a:ln>
                            <a:noFill/>
                          </a:ln>
                          <a:effectLst/>
                        </a:rPr>
                        <a:t>×</a:t>
                      </a:r>
                      <a:endParaRPr lang="zh-TW" altLang="en-US" sz="1800" b="0" i="0" u="none" strike="noStrike" dirty="0">
                        <a:ln>
                          <a:noFill/>
                        </a:ln>
                        <a:solidFill>
                          <a:srgbClr val="000000"/>
                        </a:solidFill>
                        <a:effectLst/>
                        <a:latin typeface="ＭＳ Ｐゴシック"/>
                      </a:endParaRPr>
                    </a:p>
                  </a:txBody>
                  <a:tcPr marL="7199" marR="7199" marT="6920" marB="0" anchor="ctr"/>
                </a:tc>
                <a:tc>
                  <a:txBody>
                    <a:bodyPr/>
                    <a:lstStyle/>
                    <a:p>
                      <a:pPr algn="ctr" fontAlgn="ctr"/>
                      <a:r>
                        <a:rPr lang="en-US" altLang="ja-JP" sz="1800" u="none" strike="noStrike" dirty="0">
                          <a:ln>
                            <a:noFill/>
                          </a:ln>
                          <a:effectLst/>
                        </a:rPr>
                        <a:t>2</a:t>
                      </a:r>
                      <a:endParaRPr lang="en-US" altLang="ja-JP"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制限なし</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a:ln>
                            <a:noFill/>
                          </a:ln>
                          <a:effectLst/>
                        </a:rPr>
                        <a:t>マン・ホイットニーの</a:t>
                      </a:r>
                      <a:r>
                        <a:rPr lang="en-US" altLang="ja-JP" sz="1800" u="none" strike="noStrike">
                          <a:ln>
                            <a:noFill/>
                          </a:ln>
                          <a:effectLst/>
                        </a:rPr>
                        <a:t>U</a:t>
                      </a:r>
                      <a:r>
                        <a:rPr lang="ja-JP" altLang="en-US" sz="1800" u="none" strike="noStrike">
                          <a:ln>
                            <a:noFill/>
                          </a:ln>
                          <a:effectLst/>
                        </a:rPr>
                        <a:t>検定　ウィルコクスンの順位和検定</a:t>
                      </a:r>
                      <a:endParaRPr lang="ja-JP" altLang="en-US" sz="1800" b="0" i="0" u="none" strike="noStrike">
                        <a:ln>
                          <a:noFill/>
                        </a:ln>
                        <a:solidFill>
                          <a:srgbClr val="000000"/>
                        </a:solidFill>
                        <a:effectLst/>
                        <a:latin typeface="ＭＳ Ｐゴシック"/>
                      </a:endParaRPr>
                    </a:p>
                  </a:txBody>
                  <a:tcPr marL="7199" marR="7199" marT="6920" marB="0" anchor="ctr"/>
                </a:tc>
              </a:tr>
              <a:tr h="1722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800" u="none" strike="noStrike">
                          <a:ln>
                            <a:noFill/>
                          </a:ln>
                          <a:effectLst/>
                        </a:rPr>
                        <a:t>＞</a:t>
                      </a:r>
                      <a:r>
                        <a:rPr lang="en-US" altLang="ja-JP" sz="1800" u="none" strike="noStrike">
                          <a:ln>
                            <a:noFill/>
                          </a:ln>
                          <a:effectLst/>
                        </a:rPr>
                        <a:t>2</a:t>
                      </a:r>
                      <a:endParaRPr lang="en-US" altLang="ja-JP"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制限なし</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a:ln>
                            <a:noFill/>
                          </a:ln>
                          <a:effectLst/>
                        </a:rPr>
                        <a:t>クラスカル・ウォリス検定</a:t>
                      </a:r>
                      <a:endParaRPr lang="ja-JP" altLang="en-US" sz="1800" b="0" i="0" u="none" strike="noStrike">
                        <a:ln>
                          <a:noFill/>
                        </a:ln>
                        <a:solidFill>
                          <a:srgbClr val="000000"/>
                        </a:solidFill>
                        <a:effectLst/>
                        <a:latin typeface="ＭＳ Ｐゴシック"/>
                      </a:endParaRPr>
                    </a:p>
                  </a:txBody>
                  <a:tcPr marL="7199" marR="7199" marT="6920" marB="0" anchor="ctr"/>
                </a:tc>
              </a:tr>
              <a:tr h="336919">
                <a:tc vMerge="1">
                  <a:txBody>
                    <a:bodyPr/>
                    <a:lstStyle/>
                    <a:p>
                      <a:endParaRPr kumimoji="1" lang="ja-JP" altLang="en-US"/>
                    </a:p>
                  </a:txBody>
                  <a:tcPr/>
                </a:tc>
                <a:tc rowSpan="2">
                  <a:txBody>
                    <a:bodyPr/>
                    <a:lstStyle/>
                    <a:p>
                      <a:pPr algn="ctr" fontAlgn="ctr"/>
                      <a:r>
                        <a:rPr lang="en-US" altLang="ja-JP" sz="1800" u="none" strike="noStrike" dirty="0">
                          <a:ln>
                            <a:noFill/>
                          </a:ln>
                          <a:effectLst/>
                        </a:rPr>
                        <a:t>2</a:t>
                      </a:r>
                      <a:r>
                        <a:rPr lang="ja-JP" altLang="en-US" sz="1800" u="none" strike="noStrike" dirty="0" smtClean="0">
                          <a:ln>
                            <a:noFill/>
                          </a:ln>
                          <a:effectLst/>
                        </a:rPr>
                        <a:t>値</a:t>
                      </a:r>
                      <a:r>
                        <a:rPr lang="en-US" altLang="ja-JP" sz="1800" u="none" strike="noStrike" dirty="0" smtClean="0">
                          <a:ln>
                            <a:noFill/>
                          </a:ln>
                          <a:effectLst/>
                        </a:rPr>
                        <a:t>/</a:t>
                      </a:r>
                      <a:r>
                        <a:rPr lang="ja-JP" altLang="en-US" sz="1800" u="none" strike="noStrike" dirty="0" smtClean="0">
                          <a:ln>
                            <a:noFill/>
                          </a:ln>
                          <a:effectLst/>
                        </a:rPr>
                        <a:t>名義</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rowSpan="2">
                  <a:txBody>
                    <a:bodyPr/>
                    <a:lstStyle/>
                    <a:p>
                      <a:pPr algn="ctr" fontAlgn="ct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ctr" fontAlgn="ctr"/>
                      <a:r>
                        <a:rPr lang="en-US" altLang="ja-JP" sz="1800" u="none" strike="noStrike" dirty="0">
                          <a:ln>
                            <a:noFill/>
                          </a:ln>
                          <a:effectLst/>
                        </a:rPr>
                        <a:t>2</a:t>
                      </a:r>
                      <a:endParaRPr lang="en-US" altLang="ja-JP"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総数</a:t>
                      </a:r>
                      <a:r>
                        <a:rPr lang="en-US" altLang="ja-JP" sz="1800" u="none" strike="noStrike" dirty="0">
                          <a:ln>
                            <a:noFill/>
                          </a:ln>
                          <a:effectLst/>
                        </a:rPr>
                        <a:t>20</a:t>
                      </a:r>
                      <a:r>
                        <a:rPr lang="ja-JP" altLang="en-US" sz="1800" u="none" strike="noStrike" dirty="0">
                          <a:ln>
                            <a:noFill/>
                          </a:ln>
                          <a:effectLst/>
                        </a:rPr>
                        <a:t>未満</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フィッシャーの正確確率検定</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r>
              <a:tr h="1722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800" u="none" strike="noStrike" dirty="0">
                          <a:ln>
                            <a:noFill/>
                          </a:ln>
                          <a:effectLst/>
                        </a:rPr>
                        <a:t>≧</a:t>
                      </a:r>
                      <a:r>
                        <a:rPr lang="en-US" altLang="ja-JP" sz="1800" u="none" strike="noStrike" dirty="0">
                          <a:ln>
                            <a:noFill/>
                          </a:ln>
                          <a:effectLst/>
                        </a:rPr>
                        <a:t>2</a:t>
                      </a:r>
                      <a:endParaRPr lang="en-US" altLang="ja-JP"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総数</a:t>
                      </a:r>
                      <a:r>
                        <a:rPr lang="en-US" altLang="ja-JP" sz="1800" u="none" strike="noStrike" dirty="0">
                          <a:ln>
                            <a:noFill/>
                          </a:ln>
                          <a:effectLst/>
                        </a:rPr>
                        <a:t>20</a:t>
                      </a:r>
                      <a:r>
                        <a:rPr lang="ja-JP" altLang="en-US" sz="1800" u="none" strike="noStrike" dirty="0">
                          <a:ln>
                            <a:noFill/>
                          </a:ln>
                          <a:effectLst/>
                        </a:rPr>
                        <a:t>以上</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ピアソンのカイ２乗検定</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r>
              <a:tr h="501639">
                <a:tc vMerge="1">
                  <a:txBody>
                    <a:bodyPr/>
                    <a:lstStyle/>
                    <a:p>
                      <a:endParaRPr kumimoji="1" lang="ja-JP" altLang="en-US"/>
                    </a:p>
                  </a:txBody>
                  <a:tcPr/>
                </a:tc>
                <a:tc>
                  <a:txBody>
                    <a:bodyPr/>
                    <a:lstStyle/>
                    <a:p>
                      <a:pPr algn="l" fontAlgn="ctr"/>
                      <a:r>
                        <a:rPr lang="ja-JP" altLang="en-US" sz="1800" u="none" strike="noStrike" dirty="0" smtClean="0">
                          <a:ln>
                            <a:noFill/>
                          </a:ln>
                          <a:effectLst/>
                        </a:rPr>
                        <a:t>打ち切りの</a:t>
                      </a:r>
                      <a:r>
                        <a:rPr lang="ja-JP" altLang="en-US" sz="1800" u="none" strike="noStrike" dirty="0">
                          <a:ln>
                            <a:noFill/>
                          </a:ln>
                          <a:effectLst/>
                        </a:rPr>
                        <a:t>ある</a:t>
                      </a:r>
                      <a:r>
                        <a:rPr lang="en-US" altLang="ja-JP" sz="1800" u="none" strike="noStrike" dirty="0">
                          <a:ln>
                            <a:noFill/>
                          </a:ln>
                          <a:effectLst/>
                        </a:rPr>
                        <a:t>2</a:t>
                      </a:r>
                      <a:r>
                        <a:rPr lang="ja-JP" altLang="en-US" sz="1800" u="none" strike="noStrike" dirty="0" smtClean="0">
                          <a:ln>
                            <a:noFill/>
                          </a:ln>
                          <a:effectLst/>
                        </a:rPr>
                        <a:t>値</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ctr" fontAlgn="ctr"/>
                      <a:r>
                        <a:rPr lang="ja-JP" altLang="en-US" sz="1800" u="none" strike="noStrike" dirty="0">
                          <a:ln>
                            <a:noFill/>
                          </a:ln>
                          <a:effectLst/>
                        </a:rPr>
                        <a:t>≧</a:t>
                      </a:r>
                      <a:r>
                        <a:rPr lang="en-US" altLang="ja-JP" sz="1800" u="none" strike="noStrike" dirty="0">
                          <a:ln>
                            <a:noFill/>
                          </a:ln>
                          <a:effectLst/>
                        </a:rPr>
                        <a:t>2</a:t>
                      </a:r>
                      <a:endParaRPr lang="en-US" altLang="ja-JP"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イベント総数</a:t>
                      </a:r>
                      <a:r>
                        <a:rPr lang="en-US" altLang="ja-JP" sz="1800" u="none" strike="noStrike" dirty="0">
                          <a:ln>
                            <a:noFill/>
                          </a:ln>
                          <a:effectLst/>
                        </a:rPr>
                        <a:t>10</a:t>
                      </a:r>
                      <a:r>
                        <a:rPr lang="ja-JP" altLang="en-US" sz="1800" u="none" strike="noStrike" dirty="0">
                          <a:ln>
                            <a:noFill/>
                          </a:ln>
                          <a:effectLst/>
                        </a:rPr>
                        <a:t>以上</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ログランク検定</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r>
              <a:tr h="172200">
                <a:tc rowSpan="5">
                  <a:txBody>
                    <a:bodyPr/>
                    <a:lstStyle/>
                    <a:p>
                      <a:pPr algn="ctr" fontAlgn="ctr"/>
                      <a:r>
                        <a:rPr lang="ja-JP" altLang="en-US" sz="1800" u="none" strike="noStrike">
                          <a:ln>
                            <a:noFill/>
                          </a:ln>
                          <a:effectLst/>
                        </a:rPr>
                        <a:t>対応あり</a:t>
                      </a:r>
                      <a:endParaRPr lang="ja-JP" altLang="en-US" sz="1800" b="0" i="0" u="none" strike="noStrike">
                        <a:ln>
                          <a:noFill/>
                        </a:ln>
                        <a:solidFill>
                          <a:srgbClr val="000000"/>
                        </a:solidFill>
                        <a:effectLst/>
                        <a:latin typeface="ＭＳ Ｐゴシック"/>
                      </a:endParaRPr>
                    </a:p>
                  </a:txBody>
                  <a:tcPr marL="7199" marR="7199" marT="6920" marB="0" anchor="ctr"/>
                </a:tc>
                <a:tc rowSpan="2">
                  <a:txBody>
                    <a:bodyPr/>
                    <a:lstStyle/>
                    <a:p>
                      <a:pPr algn="ctr" fontAlgn="ctr"/>
                      <a:r>
                        <a:rPr lang="ja-JP" altLang="en-US" sz="1800" u="none" strike="noStrike" dirty="0" smtClean="0">
                          <a:ln>
                            <a:noFill/>
                          </a:ln>
                          <a:effectLst/>
                        </a:rPr>
                        <a:t>間隔</a:t>
                      </a:r>
                      <a:endParaRPr lang="ja-JP" altLang="en-US" sz="1800" b="0" i="0" u="none" strike="noStrike" dirty="0">
                        <a:ln>
                          <a:noFill/>
                        </a:ln>
                        <a:solidFill>
                          <a:srgbClr val="000000"/>
                        </a:solidFill>
                        <a:effectLst/>
                        <a:latin typeface="ＭＳ Ｐゴシック"/>
                      </a:endParaRPr>
                    </a:p>
                  </a:txBody>
                  <a:tcPr marL="7199" marR="7199" marT="6920" marB="0" anchor="ctr"/>
                </a:tc>
                <a:tc rowSpan="2">
                  <a:txBody>
                    <a:bodyPr/>
                    <a:lstStyle/>
                    <a:p>
                      <a:pPr algn="ctr" fontAlgn="ctr"/>
                      <a:r>
                        <a:rPr lang="ja-JP" altLang="en-US" sz="1800" u="none" strike="noStrike" dirty="0" smtClean="0">
                          <a:ln>
                            <a:noFill/>
                          </a:ln>
                          <a:effectLst/>
                        </a:rPr>
                        <a:t>○</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ctr" fontAlgn="ctr"/>
                      <a:r>
                        <a:rPr lang="en-US" altLang="ja-JP" sz="1800" u="none" strike="noStrike">
                          <a:ln>
                            <a:noFill/>
                          </a:ln>
                          <a:effectLst/>
                        </a:rPr>
                        <a:t>2</a:t>
                      </a:r>
                      <a:endParaRPr lang="en-US" altLang="ja-JP"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en-US" altLang="ja-JP" sz="1800" u="none" strike="noStrike" dirty="0">
                          <a:ln>
                            <a:noFill/>
                          </a:ln>
                          <a:effectLst/>
                        </a:rPr>
                        <a:t>15</a:t>
                      </a:r>
                      <a:r>
                        <a:rPr lang="ja-JP" altLang="en-US" sz="1800" u="none" strike="noStrike" dirty="0">
                          <a:ln>
                            <a:noFill/>
                          </a:ln>
                          <a:effectLst/>
                        </a:rPr>
                        <a:t>組以上</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対応のある</a:t>
                      </a:r>
                      <a:r>
                        <a:rPr lang="en-US" altLang="ja-JP" sz="1800" u="none" strike="noStrike" dirty="0">
                          <a:ln>
                            <a:noFill/>
                          </a:ln>
                          <a:effectLst/>
                        </a:rPr>
                        <a:t>t</a:t>
                      </a:r>
                      <a:r>
                        <a:rPr lang="ja-JP" altLang="en-US" sz="1800" u="none" strike="noStrike" dirty="0">
                          <a:ln>
                            <a:noFill/>
                          </a:ln>
                          <a:effectLst/>
                        </a:rPr>
                        <a:t>検定</a:t>
                      </a:r>
                      <a:endParaRPr lang="ja-JP" altLang="en-US" sz="1800" b="0" i="0" u="none" strike="noStrike" dirty="0">
                        <a:ln>
                          <a:noFill/>
                        </a:ln>
                        <a:solidFill>
                          <a:srgbClr val="000000"/>
                        </a:solidFill>
                        <a:effectLst/>
                        <a:latin typeface="ＭＳ Ｐゴシック"/>
                      </a:endParaRPr>
                    </a:p>
                  </a:txBody>
                  <a:tcPr marL="7199" marR="7199" marT="6920" marB="0" anchor="ctr"/>
                </a:tc>
              </a:tr>
              <a:tr h="33691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800" u="none" strike="noStrike">
                          <a:ln>
                            <a:noFill/>
                          </a:ln>
                          <a:effectLst/>
                        </a:rPr>
                        <a:t>＞</a:t>
                      </a:r>
                      <a:r>
                        <a:rPr lang="en-US" altLang="ja-JP" sz="1800" u="none" strike="noStrike">
                          <a:ln>
                            <a:noFill/>
                          </a:ln>
                          <a:effectLst/>
                        </a:rPr>
                        <a:t>2</a:t>
                      </a:r>
                      <a:endParaRPr lang="en-US" altLang="ja-JP"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en-US" altLang="ja-JP" sz="1800" u="none" strike="noStrike">
                          <a:ln>
                            <a:noFill/>
                          </a:ln>
                          <a:effectLst/>
                        </a:rPr>
                        <a:t>15</a:t>
                      </a:r>
                      <a:r>
                        <a:rPr lang="ja-JP" altLang="en-US" sz="1800" u="none" strike="noStrike">
                          <a:ln>
                            <a:noFill/>
                          </a:ln>
                          <a:effectLst/>
                        </a:rPr>
                        <a:t>組以上</a:t>
                      </a:r>
                      <a:endParaRPr lang="ja-JP" altLang="en-US"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smtClean="0">
                          <a:ln>
                            <a:noFill/>
                          </a:ln>
                          <a:effectLst/>
                        </a:rPr>
                        <a:t>反復測定に</a:t>
                      </a:r>
                      <a:r>
                        <a:rPr lang="ja-JP" altLang="en-US" sz="1800" u="none" strike="noStrike" dirty="0">
                          <a:ln>
                            <a:noFill/>
                          </a:ln>
                          <a:effectLst/>
                        </a:rPr>
                        <a:t>よる分散分析</a:t>
                      </a:r>
                      <a:endParaRPr lang="ja-JP" altLang="en-US" sz="1800" b="0" i="0" u="none" strike="noStrike" dirty="0">
                        <a:ln>
                          <a:noFill/>
                        </a:ln>
                        <a:solidFill>
                          <a:srgbClr val="000000"/>
                        </a:solidFill>
                        <a:effectLst/>
                        <a:latin typeface="ＭＳ Ｐゴシック"/>
                      </a:endParaRPr>
                    </a:p>
                  </a:txBody>
                  <a:tcPr marL="7199" marR="7199" marT="6920" marB="0" anchor="ctr"/>
                </a:tc>
              </a:tr>
              <a:tr h="336919">
                <a:tc vMerge="1">
                  <a:txBody>
                    <a:bodyPr/>
                    <a:lstStyle/>
                    <a:p>
                      <a:endParaRPr kumimoji="1" lang="ja-JP" altLang="en-US"/>
                    </a:p>
                  </a:txBody>
                  <a:tcPr/>
                </a:tc>
                <a:tc rowSpan="2">
                  <a:txBody>
                    <a:bodyPr/>
                    <a:lstStyle/>
                    <a:p>
                      <a:pPr algn="ctr" fontAlgn="ctr"/>
                      <a:r>
                        <a:rPr lang="ja-JP" altLang="en-US" sz="1800" u="none" strike="noStrike" dirty="0" smtClean="0">
                          <a:ln>
                            <a:noFill/>
                          </a:ln>
                          <a:effectLst/>
                        </a:rPr>
                        <a:t>間隔</a:t>
                      </a:r>
                      <a:r>
                        <a:rPr lang="en-US" altLang="ja-JP" sz="1800" u="none" strike="noStrike" dirty="0" smtClean="0">
                          <a:ln>
                            <a:noFill/>
                          </a:ln>
                          <a:effectLst/>
                        </a:rPr>
                        <a:t>/</a:t>
                      </a:r>
                      <a:r>
                        <a:rPr lang="ja-JP" altLang="en-US" sz="1800" u="none" strike="noStrike" dirty="0" smtClean="0">
                          <a:ln>
                            <a:noFill/>
                          </a:ln>
                          <a:effectLst/>
                        </a:rPr>
                        <a:t>順序</a:t>
                      </a:r>
                      <a:endParaRPr lang="ja-JP" altLang="en-US" sz="1800" b="0" i="0" u="none" strike="noStrike" dirty="0">
                        <a:ln>
                          <a:noFill/>
                        </a:ln>
                        <a:solidFill>
                          <a:srgbClr val="000000"/>
                        </a:solidFill>
                        <a:effectLst/>
                        <a:latin typeface="ＭＳ Ｐゴシック"/>
                      </a:endParaRPr>
                    </a:p>
                  </a:txBody>
                  <a:tcPr marL="7199" marR="7199" marT="6920" marB="0" anchor="ctr"/>
                </a:tc>
                <a:tc rowSpan="2">
                  <a:txBody>
                    <a:bodyPr/>
                    <a:lstStyle/>
                    <a:p>
                      <a:pPr algn="ctr" fontAlgn="ctr"/>
                      <a:r>
                        <a:rPr lang="en-US" altLang="ja-JP" sz="1800" u="none" strike="noStrike" dirty="0" smtClean="0">
                          <a:ln>
                            <a:noFill/>
                          </a:ln>
                          <a:effectLst/>
                        </a:rPr>
                        <a:t>×</a:t>
                      </a:r>
                      <a:endParaRPr lang="zh-TW" altLang="en-US" sz="1800" b="0" i="0" u="none" strike="noStrike" dirty="0">
                        <a:ln>
                          <a:noFill/>
                        </a:ln>
                        <a:solidFill>
                          <a:srgbClr val="000000"/>
                        </a:solidFill>
                        <a:effectLst/>
                        <a:latin typeface="ＭＳ Ｐゴシック"/>
                      </a:endParaRPr>
                    </a:p>
                  </a:txBody>
                  <a:tcPr marL="7199" marR="7199" marT="6920" marB="0" anchor="ctr"/>
                </a:tc>
                <a:tc>
                  <a:txBody>
                    <a:bodyPr/>
                    <a:lstStyle/>
                    <a:p>
                      <a:pPr algn="ctr" fontAlgn="ctr"/>
                      <a:r>
                        <a:rPr lang="en-US" altLang="ja-JP" sz="1800" u="none" strike="noStrike">
                          <a:ln>
                            <a:noFill/>
                          </a:ln>
                          <a:effectLst/>
                        </a:rPr>
                        <a:t>2</a:t>
                      </a:r>
                      <a:endParaRPr lang="en-US" altLang="ja-JP"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制限なし</a:t>
                      </a:r>
                      <a:endParaRPr lang="ja-JP" altLang="en-US" sz="1800" b="0" i="0" u="none" strike="noStrike" dirty="0">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ウィルコクソンの符号順位検定</a:t>
                      </a:r>
                      <a:endParaRPr lang="ja-JP" altLang="en-US" sz="1800" b="0" i="0" u="none" strike="noStrike" dirty="0">
                        <a:ln>
                          <a:noFill/>
                        </a:ln>
                        <a:solidFill>
                          <a:srgbClr val="000000"/>
                        </a:solidFill>
                        <a:effectLst/>
                        <a:latin typeface="ＭＳ Ｐゴシック"/>
                      </a:endParaRPr>
                    </a:p>
                  </a:txBody>
                  <a:tcPr marL="7199" marR="7199" marT="6920" marB="0" anchor="ctr"/>
                </a:tc>
              </a:tr>
              <a:tr h="1722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800" u="none" strike="noStrike">
                          <a:ln>
                            <a:noFill/>
                          </a:ln>
                          <a:effectLst/>
                        </a:rPr>
                        <a:t>＞</a:t>
                      </a:r>
                      <a:r>
                        <a:rPr lang="en-US" altLang="ja-JP" sz="1800" u="none" strike="noStrike">
                          <a:ln>
                            <a:noFill/>
                          </a:ln>
                          <a:effectLst/>
                        </a:rPr>
                        <a:t>2</a:t>
                      </a:r>
                      <a:endParaRPr lang="en-US" altLang="ja-JP"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a:ln>
                            <a:noFill/>
                          </a:ln>
                          <a:effectLst/>
                        </a:rPr>
                        <a:t>制限なし</a:t>
                      </a:r>
                      <a:endParaRPr lang="ja-JP" altLang="en-US" sz="1800" b="0" i="0" u="none" strike="noStrike">
                        <a:ln>
                          <a:noFill/>
                        </a:ln>
                        <a:solidFill>
                          <a:srgbClr val="000000"/>
                        </a:solidFill>
                        <a:effectLst/>
                        <a:latin typeface="ＭＳ Ｐゴシック"/>
                      </a:endParaRPr>
                    </a:p>
                  </a:txBody>
                  <a:tcPr marL="7199" marR="7199" marT="6920" marB="0" anchor="ctr"/>
                </a:tc>
                <a:tc>
                  <a:txBody>
                    <a:bodyPr/>
                    <a:lstStyle/>
                    <a:p>
                      <a:pPr algn="l" fontAlgn="ctr"/>
                      <a:r>
                        <a:rPr lang="ja-JP" altLang="en-US" sz="1800" u="none" strike="noStrike" dirty="0">
                          <a:ln>
                            <a:noFill/>
                          </a:ln>
                          <a:effectLst/>
                        </a:rPr>
                        <a:t>フリードマン検定</a:t>
                      </a:r>
                      <a:endParaRPr lang="ja-JP" altLang="en-US" sz="1800" b="0" i="0" u="none" strike="noStrike" dirty="0">
                        <a:ln>
                          <a:noFill/>
                        </a:ln>
                        <a:solidFill>
                          <a:srgbClr val="000000"/>
                        </a:solidFill>
                        <a:effectLst/>
                        <a:latin typeface="ＭＳ Ｐゴシック"/>
                      </a:endParaRPr>
                    </a:p>
                  </a:txBody>
                  <a:tcPr marL="7199" marR="7199" marT="6920" marB="0" anchor="ctr"/>
                </a:tc>
              </a:tr>
              <a:tr h="172200">
                <a:tc vMerge="1">
                  <a:txBody>
                    <a:bodyPr/>
                    <a:lstStyle/>
                    <a:p>
                      <a:endParaRPr kumimoji="1" lang="ja-JP" altLang="en-US"/>
                    </a:p>
                  </a:txBody>
                  <a:tcPr/>
                </a:tc>
                <a:tc>
                  <a:txBody>
                    <a:bodyPr/>
                    <a:lstStyle/>
                    <a:p>
                      <a:pPr algn="ctr" fontAlgn="ctr"/>
                      <a:r>
                        <a:rPr lang="en-US" altLang="ja-JP" sz="1800" u="none" strike="noStrike" dirty="0">
                          <a:ln>
                            <a:noFill/>
                          </a:ln>
                          <a:effectLst/>
                        </a:rPr>
                        <a:t>2</a:t>
                      </a:r>
                      <a:r>
                        <a:rPr lang="ja-JP" altLang="en-US" sz="1800" u="none" strike="noStrike" dirty="0" smtClean="0">
                          <a:ln>
                            <a:noFill/>
                          </a:ln>
                          <a:effectLst/>
                        </a:rPr>
                        <a:t>値</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ctr" fontAlgn="ctr"/>
                      <a:r>
                        <a:rPr lang="en-US" altLang="ja-JP" sz="1800" u="none" strike="noStrike" dirty="0">
                          <a:ln>
                            <a:noFill/>
                          </a:ln>
                          <a:effectLst/>
                        </a:rPr>
                        <a:t>2</a:t>
                      </a:r>
                      <a:endParaRPr lang="en-US" altLang="ja-JP"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制限なし</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c>
                  <a:txBody>
                    <a:bodyPr/>
                    <a:lstStyle/>
                    <a:p>
                      <a:pPr algn="l" fontAlgn="ctr"/>
                      <a:r>
                        <a:rPr lang="ja-JP" altLang="en-US" sz="1800" u="none" strike="noStrike" dirty="0">
                          <a:ln>
                            <a:noFill/>
                          </a:ln>
                          <a:effectLst/>
                        </a:rPr>
                        <a:t>マクネマー検定</a:t>
                      </a:r>
                      <a:endParaRPr lang="ja-JP" altLang="en-US" sz="1800" b="0" i="0" u="none" strike="noStrike" dirty="0">
                        <a:ln>
                          <a:noFill/>
                        </a:ln>
                        <a:solidFill>
                          <a:srgbClr val="000000"/>
                        </a:solidFill>
                        <a:effectLst/>
                        <a:latin typeface="ＭＳ Ｐゴシック"/>
                      </a:endParaRPr>
                    </a:p>
                  </a:txBody>
                  <a:tcPr marL="7199" marR="7199" marT="6920" marB="0" anchor="ctr">
                    <a:solidFill>
                      <a:srgbClr val="92D050"/>
                    </a:solidFill>
                  </a:tcPr>
                </a:tc>
              </a:tr>
            </a:tbl>
          </a:graphicData>
        </a:graphic>
      </p:graphicFrame>
      <p:sp>
        <p:nvSpPr>
          <p:cNvPr id="2" name="フッター プレースホルダー 1"/>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3" name="スライド番号プレースホルダー 2"/>
          <p:cNvSpPr>
            <a:spLocks noGrp="1"/>
          </p:cNvSpPr>
          <p:nvPr>
            <p:ph type="sldNum" sz="quarter" idx="12"/>
          </p:nvPr>
        </p:nvSpPr>
        <p:spPr/>
        <p:txBody>
          <a:bodyPr/>
          <a:lstStyle/>
          <a:p>
            <a:fld id="{9854D410-88A6-4495-AA59-E82C84E03408}" type="slidenum">
              <a:rPr kumimoji="1" lang="ja-JP" altLang="en-US" smtClean="0"/>
              <a:t>4</a:t>
            </a:fld>
            <a:endParaRPr kumimoji="1" lang="ja-JP" altLang="en-US"/>
          </a:p>
        </p:txBody>
      </p:sp>
    </p:spTree>
    <p:extLst>
      <p:ext uri="{BB962C8B-B14F-4D97-AF65-F5344CB8AC3E}">
        <p14:creationId xmlns:p14="http://schemas.microsoft.com/office/powerpoint/2010/main" val="5656382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新谷</a:t>
            </a:r>
            <a:r>
              <a:rPr lang="ja-JP" altLang="en-US" dirty="0" smtClean="0"/>
              <a:t>歩</a:t>
            </a:r>
            <a:r>
              <a:rPr lang="en-US" altLang="ja-JP" dirty="0" smtClean="0"/>
              <a:t>:</a:t>
            </a:r>
            <a:r>
              <a:rPr lang="ja-JP" altLang="en-US" dirty="0" smtClean="0"/>
              <a:t>今日</a:t>
            </a:r>
            <a:r>
              <a:rPr lang="ja-JP" altLang="en-US" dirty="0"/>
              <a:t>から使える </a:t>
            </a:r>
            <a:r>
              <a:rPr lang="ja-JP" altLang="en-US" dirty="0" smtClean="0"/>
              <a:t>医療</a:t>
            </a:r>
            <a:r>
              <a:rPr lang="ja-JP" altLang="en-US" dirty="0"/>
              <a:t>統計学</a:t>
            </a:r>
            <a:r>
              <a:rPr lang="ja-JP" altLang="en-US" dirty="0" smtClean="0"/>
              <a:t>講座　医学界新聞　</a:t>
            </a:r>
            <a:r>
              <a:rPr lang="en-US" altLang="ja-JP" dirty="0" smtClean="0">
                <a:hlinkClick r:id="rId2"/>
              </a:rPr>
              <a:t>http://www.igaku-shoin.co.jp/paperDetail.do?id=PA02927_03</a:t>
            </a:r>
            <a:endParaRPr lang="en-US" altLang="ja-JP" dirty="0" smtClean="0"/>
          </a:p>
          <a:p>
            <a:r>
              <a:rPr lang="en-US" altLang="ja-JP" dirty="0" smtClean="0"/>
              <a:t>Barbara </a:t>
            </a:r>
            <a:r>
              <a:rPr lang="en-US" altLang="ja-JP" dirty="0" err="1" smtClean="0"/>
              <a:t>Tabachnick</a:t>
            </a:r>
            <a:r>
              <a:rPr lang="en-US" altLang="ja-JP" dirty="0" smtClean="0"/>
              <a:t>: Choosing</a:t>
            </a:r>
            <a:r>
              <a:rPr lang="ja-JP" altLang="en-US" dirty="0" smtClean="0"/>
              <a:t> </a:t>
            </a:r>
            <a:r>
              <a:rPr lang="en-US" altLang="ja-JP" dirty="0" smtClean="0"/>
              <a:t>Your Multivariate Technique </a:t>
            </a:r>
            <a:r>
              <a:rPr lang="en-US" altLang="ja-JP" dirty="0" smtClean="0">
                <a:hlinkClick r:id="rId3"/>
              </a:rPr>
              <a:t>http://www.csun.edu/~vcpsybxt/TabachnickWPA2012.pdf</a:t>
            </a:r>
            <a:endParaRPr lang="en-US" altLang="ja-JP" dirty="0" smtClean="0"/>
          </a:p>
          <a:p>
            <a:r>
              <a:rPr kumimoji="1" lang="ja-JP" altLang="en-US" dirty="0"/>
              <a:t>中山</a:t>
            </a:r>
            <a:r>
              <a:rPr kumimoji="1" lang="ja-JP" altLang="en-US" dirty="0" smtClean="0"/>
              <a:t>和弘：</a:t>
            </a:r>
            <a:r>
              <a:rPr lang="ja-JP" altLang="en-US" dirty="0"/>
              <a:t>論文を理解するための統計学 </a:t>
            </a:r>
            <a:r>
              <a:rPr lang="en-US" altLang="ja-JP" dirty="0"/>
              <a:t>【</a:t>
            </a:r>
            <a:r>
              <a:rPr lang="ja-JP" altLang="en-US" dirty="0"/>
              <a:t>重回帰分析篇</a:t>
            </a:r>
            <a:r>
              <a:rPr lang="en-US" altLang="ja-JP" dirty="0" smtClean="0"/>
              <a:t>】</a:t>
            </a:r>
            <a:r>
              <a:rPr lang="ja-JP" altLang="en-US" dirty="0" smtClean="0"/>
              <a:t>連載</a:t>
            </a:r>
            <a:r>
              <a:rPr lang="en-US" altLang="ja-JP" dirty="0" smtClean="0"/>
              <a:t>1</a:t>
            </a:r>
            <a:r>
              <a:rPr lang="ja-JP" altLang="en-US" dirty="0" smtClean="0"/>
              <a:t>回～</a:t>
            </a:r>
            <a:r>
              <a:rPr lang="en-US" altLang="ja-JP" dirty="0" smtClean="0"/>
              <a:t>5</a:t>
            </a:r>
            <a:r>
              <a:rPr lang="ja-JP" altLang="en-US" dirty="0" smtClean="0"/>
              <a:t>回、看護研究、</a:t>
            </a:r>
            <a:r>
              <a:rPr lang="en-US" altLang="ja-JP" dirty="0" smtClean="0"/>
              <a:t>41</a:t>
            </a:r>
            <a:r>
              <a:rPr lang="ja-JP" altLang="en-US" dirty="0" smtClean="0"/>
              <a:t>巻２、４～７号、２００８</a:t>
            </a:r>
            <a:r>
              <a:rPr lang="en-US" altLang="ja-JP" dirty="0" smtClean="0"/>
              <a:t>.</a:t>
            </a:r>
            <a:endParaRPr lang="en-US" altLang="ja-JP" dirty="0"/>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40</a:t>
            </a:fld>
            <a:endParaRPr kumimoji="1" lang="ja-JP" altLang="en-US"/>
          </a:p>
        </p:txBody>
      </p:sp>
    </p:spTree>
    <p:extLst>
      <p:ext uri="{BB962C8B-B14F-4D97-AF65-F5344CB8AC3E}">
        <p14:creationId xmlns:p14="http://schemas.microsoft.com/office/powerpoint/2010/main" val="968913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変数間：相関の分析</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733262539"/>
              </p:ext>
            </p:extLst>
          </p:nvPr>
        </p:nvGraphicFramePr>
        <p:xfrm>
          <a:off x="457200" y="1600200"/>
          <a:ext cx="8229567" cy="1642067"/>
        </p:xfrm>
        <a:graphic>
          <a:graphicData uri="http://schemas.openxmlformats.org/drawingml/2006/table">
            <a:tbl>
              <a:tblPr firstRow="1">
                <a:tableStyleId>{21E4AEA4-8DFA-4A89-87EB-49C32662AFE0}</a:tableStyleId>
              </a:tblPr>
              <a:tblGrid>
                <a:gridCol w="2105182"/>
                <a:gridCol w="793036"/>
                <a:gridCol w="1704438"/>
                <a:gridCol w="3626911"/>
              </a:tblGrid>
              <a:tr h="311419">
                <a:tc>
                  <a:txBody>
                    <a:bodyPr/>
                    <a:lstStyle/>
                    <a:p>
                      <a:pPr algn="l" fontAlgn="ctr"/>
                      <a:r>
                        <a:rPr lang="ja-JP" altLang="en-US" sz="1800" u="none" strike="noStrike" dirty="0" smtClean="0">
                          <a:ln>
                            <a:noFill/>
                          </a:ln>
                          <a:effectLst/>
                        </a:rPr>
                        <a:t>尺度水準</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正規性</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サンプル数</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a:ln>
                            <a:noFill/>
                          </a:ln>
                          <a:effectLst/>
                        </a:rPr>
                        <a:t>適切な統計手法</a:t>
                      </a:r>
                      <a:endParaRPr lang="ja-JP" altLang="en-US" sz="1800" b="0" i="0" u="none" strike="noStrike">
                        <a:ln>
                          <a:noFill/>
                        </a:ln>
                        <a:solidFill>
                          <a:srgbClr val="000000"/>
                        </a:solidFill>
                        <a:effectLst/>
                        <a:latin typeface="ＭＳ Ｐゴシック"/>
                      </a:endParaRPr>
                    </a:p>
                  </a:txBody>
                  <a:tcPr marL="8886" marR="8886" marT="6920" marB="0" anchor="ctr"/>
                </a:tc>
              </a:tr>
              <a:tr h="311419">
                <a:tc>
                  <a:txBody>
                    <a:bodyPr/>
                    <a:lstStyle/>
                    <a:p>
                      <a:pPr algn="l" fontAlgn="ctr"/>
                      <a:r>
                        <a:rPr lang="ja-JP" altLang="en-US" sz="1800" u="none" strike="noStrike" dirty="0" smtClean="0">
                          <a:ln>
                            <a:noFill/>
                          </a:ln>
                          <a:effectLst/>
                        </a:rPr>
                        <a:t>間隔</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smtClean="0">
                          <a:ln>
                            <a:noFill/>
                          </a:ln>
                          <a:effectLst/>
                        </a:rPr>
                        <a:t>○</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総数</a:t>
                      </a:r>
                      <a:r>
                        <a:rPr lang="en-US" altLang="ja-JP" sz="1800" u="none" strike="noStrike" dirty="0">
                          <a:ln>
                            <a:noFill/>
                          </a:ln>
                          <a:effectLst/>
                        </a:rPr>
                        <a:t>20</a:t>
                      </a:r>
                      <a:r>
                        <a:rPr lang="ja-JP" altLang="en-US" sz="1800" u="none" strike="noStrike" dirty="0">
                          <a:ln>
                            <a:noFill/>
                          </a:ln>
                          <a:effectLst/>
                        </a:rPr>
                        <a:t>以上</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ピアソンの相関係数</a:t>
                      </a:r>
                      <a:endParaRPr lang="ja-JP" altLang="en-US" sz="1800" b="0" i="0" u="none" strike="noStrike" dirty="0">
                        <a:ln>
                          <a:noFill/>
                        </a:ln>
                        <a:solidFill>
                          <a:srgbClr val="000000"/>
                        </a:solidFill>
                        <a:effectLst/>
                        <a:latin typeface="ＭＳ Ｐゴシック"/>
                      </a:endParaRPr>
                    </a:p>
                  </a:txBody>
                  <a:tcPr marL="8886" marR="8886" marT="6920" marB="0" anchor="ctr"/>
                </a:tc>
              </a:tr>
              <a:tr h="463669">
                <a:tc>
                  <a:txBody>
                    <a:bodyPr/>
                    <a:lstStyle/>
                    <a:p>
                      <a:pPr algn="l" fontAlgn="ctr"/>
                      <a:r>
                        <a:rPr lang="ja-JP" altLang="en-US" sz="1800" u="none" strike="noStrike" dirty="0" smtClean="0">
                          <a:ln>
                            <a:noFill/>
                          </a:ln>
                          <a:effectLst/>
                        </a:rPr>
                        <a:t>間隔</a:t>
                      </a:r>
                      <a:r>
                        <a:rPr lang="en-US" altLang="ja-JP" sz="1800" u="none" strike="noStrike" dirty="0" smtClean="0">
                          <a:ln>
                            <a:noFill/>
                          </a:ln>
                          <a:effectLst/>
                        </a:rPr>
                        <a:t>/</a:t>
                      </a:r>
                      <a:r>
                        <a:rPr lang="ja-JP" altLang="en-US" sz="1800" u="none" strike="noStrike" dirty="0" smtClean="0">
                          <a:ln>
                            <a:noFill/>
                          </a:ln>
                          <a:effectLst/>
                        </a:rPr>
                        <a:t>順序</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en-US" altLang="ja-JP" sz="1800" u="none" strike="noStrike" dirty="0" smtClean="0">
                          <a:ln>
                            <a:noFill/>
                          </a:ln>
                          <a:effectLst/>
                        </a:rPr>
                        <a:t>×</a:t>
                      </a:r>
                      <a:endParaRPr lang="zh-TW"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制限なし</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スピアマンの順位相関係数</a:t>
                      </a:r>
                      <a:endParaRPr lang="ja-JP" altLang="en-US" sz="1800" b="0" i="0" u="none" strike="noStrike" dirty="0">
                        <a:ln>
                          <a:noFill/>
                        </a:ln>
                        <a:solidFill>
                          <a:srgbClr val="000000"/>
                        </a:solidFill>
                        <a:effectLst/>
                        <a:latin typeface="ＭＳ Ｐゴシック"/>
                      </a:endParaRPr>
                    </a:p>
                  </a:txBody>
                  <a:tcPr marL="8886" marR="8886" marT="6920" marB="0" anchor="ctr"/>
                </a:tc>
              </a:tr>
              <a:tr h="463669">
                <a:tc>
                  <a:txBody>
                    <a:bodyPr/>
                    <a:lstStyle/>
                    <a:p>
                      <a:pPr algn="l" fontAlgn="ctr"/>
                      <a:r>
                        <a:rPr lang="ja-JP" altLang="en-US" sz="1800" u="none" strike="noStrike" dirty="0" smtClean="0">
                          <a:ln>
                            <a:noFill/>
                          </a:ln>
                          <a:effectLst/>
                        </a:rPr>
                        <a:t>名義</a:t>
                      </a:r>
                      <a:r>
                        <a:rPr lang="en-US" altLang="ja-JP" sz="1800" u="none" strike="noStrike" dirty="0" smtClean="0">
                          <a:ln>
                            <a:noFill/>
                          </a:ln>
                          <a:effectLst/>
                        </a:rPr>
                        <a:t>/</a:t>
                      </a:r>
                      <a:r>
                        <a:rPr lang="ja-JP" altLang="en-US" sz="1800" u="none" strike="noStrike" dirty="0" smtClean="0">
                          <a:ln>
                            <a:noFill/>
                          </a:ln>
                          <a:effectLst/>
                        </a:rPr>
                        <a:t>順序</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制限なし</a:t>
                      </a:r>
                      <a:endParaRPr lang="ja-JP" altLang="en-US" sz="1800" b="0" i="0" u="none" strike="noStrike" dirty="0">
                        <a:ln>
                          <a:noFill/>
                        </a:ln>
                        <a:solidFill>
                          <a:srgbClr val="000000"/>
                        </a:solidFill>
                        <a:effectLst/>
                        <a:latin typeface="ＭＳ Ｐゴシック"/>
                      </a:endParaRPr>
                    </a:p>
                  </a:txBody>
                  <a:tcPr marL="8886" marR="8886" marT="6920" marB="0" anchor="ctr"/>
                </a:tc>
                <a:tc>
                  <a:txBody>
                    <a:bodyPr/>
                    <a:lstStyle/>
                    <a:p>
                      <a:pPr algn="l" fontAlgn="ctr"/>
                      <a:r>
                        <a:rPr lang="ja-JP" altLang="en-US" sz="1800" u="none" strike="noStrike" dirty="0">
                          <a:ln>
                            <a:noFill/>
                          </a:ln>
                          <a:effectLst/>
                        </a:rPr>
                        <a:t>ケンドールの順位相関係数　</a:t>
                      </a:r>
                      <a:r>
                        <a:rPr lang="ja-JP" altLang="en-US" sz="1800" u="none" strike="noStrike" dirty="0" smtClean="0">
                          <a:ln>
                            <a:noFill/>
                          </a:ln>
                          <a:effectLst/>
                        </a:rPr>
                        <a:t>カッパ係数</a:t>
                      </a:r>
                      <a:r>
                        <a:rPr lang="ja-JP" altLang="en-US" sz="1800" u="none" strike="noStrike" dirty="0">
                          <a:ln>
                            <a:noFill/>
                          </a:ln>
                          <a:effectLst/>
                        </a:rPr>
                        <a:t>（一致性）</a:t>
                      </a:r>
                      <a:endParaRPr lang="ja-JP" altLang="en-US" sz="1800" b="0" i="0" u="none" strike="noStrike" dirty="0">
                        <a:ln>
                          <a:noFill/>
                        </a:ln>
                        <a:solidFill>
                          <a:srgbClr val="000000"/>
                        </a:solidFill>
                        <a:effectLst/>
                        <a:latin typeface="ＭＳ Ｐゴシック"/>
                      </a:endParaRPr>
                    </a:p>
                  </a:txBody>
                  <a:tcPr marL="8886" marR="8886" marT="6920" marB="0" anchor="ctr"/>
                </a:tc>
              </a:tr>
            </a:tbl>
          </a:graphicData>
        </a:graphic>
      </p:graphicFrame>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5</a:t>
            </a:fld>
            <a:endParaRPr kumimoji="1" lang="ja-JP" altLang="en-US"/>
          </a:p>
        </p:txBody>
      </p:sp>
    </p:spTree>
    <p:extLst>
      <p:ext uri="{BB962C8B-B14F-4D97-AF65-F5344CB8AC3E}">
        <p14:creationId xmlns:p14="http://schemas.microsoft.com/office/powerpoint/2010/main" val="78035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RCT</a:t>
            </a:r>
            <a:r>
              <a:rPr lang="ja-JP" altLang="en-US" dirty="0" smtClean="0"/>
              <a:t>など</a:t>
            </a:r>
            <a:r>
              <a:rPr lang="ja-JP" altLang="en-US" dirty="0"/>
              <a:t>は</a:t>
            </a:r>
            <a:r>
              <a:rPr kumimoji="1" lang="ja-JP" altLang="en-US" dirty="0" smtClean="0"/>
              <a:t>ガイドライン（定番）がある</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b="1" dirty="0" smtClean="0"/>
              <a:t>CONSORT </a:t>
            </a:r>
            <a:r>
              <a:rPr lang="en-US" altLang="ja-JP" b="1" dirty="0"/>
              <a:t>2010 </a:t>
            </a:r>
            <a:r>
              <a:rPr lang="ja-JP" altLang="en-US" b="1" dirty="0"/>
              <a:t>声明</a:t>
            </a:r>
            <a:r>
              <a:rPr lang="ja-JP" altLang="en-US" dirty="0"/>
              <a:t>　</a:t>
            </a:r>
            <a:br>
              <a:rPr lang="ja-JP" altLang="en-US" dirty="0"/>
            </a:br>
            <a:r>
              <a:rPr lang="ja-JP" altLang="en-US" dirty="0"/>
              <a:t>ランダム化並行群間比較試験報告のための最新版</a:t>
            </a:r>
            <a:r>
              <a:rPr lang="ja-JP" altLang="en-US" dirty="0" smtClean="0"/>
              <a:t>ガイドライン</a:t>
            </a:r>
            <a:r>
              <a:rPr lang="en-US" altLang="ja-JP" dirty="0">
                <a:hlinkClick r:id="rId2"/>
              </a:rPr>
              <a:t>http://www.lifescience.co.jp/yk/jpt_online/index_jpt.html</a:t>
            </a:r>
            <a:endParaRPr lang="en-US" altLang="ja-JP" dirty="0" smtClean="0"/>
          </a:p>
          <a:p>
            <a:r>
              <a:rPr lang="en-US" altLang="ja-JP" dirty="0" smtClean="0">
                <a:latin typeface="+mj-ea"/>
                <a:ea typeface="+mj-ea"/>
              </a:rPr>
              <a:t>Internet </a:t>
            </a:r>
            <a:r>
              <a:rPr lang="en-US" altLang="ja-JP" dirty="0">
                <a:latin typeface="+mj-ea"/>
                <a:ea typeface="+mj-ea"/>
              </a:rPr>
              <a:t>E-Surveys (CHERRIES</a:t>
            </a:r>
            <a:r>
              <a:rPr lang="en-US" altLang="ja-JP" dirty="0" smtClean="0">
                <a:latin typeface="+mj-ea"/>
                <a:ea typeface="+mj-ea"/>
              </a:rPr>
              <a:t>)</a:t>
            </a:r>
          </a:p>
          <a:p>
            <a:r>
              <a:rPr lang="en-US" altLang="ja-JP" dirty="0" smtClean="0"/>
              <a:t>CONSORT-EHEALTH </a:t>
            </a:r>
            <a:r>
              <a:rPr lang="en-US" altLang="ja-JP" dirty="0"/>
              <a:t>checklist </a:t>
            </a:r>
            <a:endParaRPr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6</a:t>
            </a:fld>
            <a:endParaRPr kumimoji="1" lang="ja-JP" altLang="en-US"/>
          </a:p>
        </p:txBody>
      </p:sp>
    </p:spTree>
    <p:extLst>
      <p:ext uri="{BB962C8B-B14F-4D97-AF65-F5344CB8AC3E}">
        <p14:creationId xmlns:p14="http://schemas.microsoft.com/office/powerpoint/2010/main" val="1128145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a:t>多変量</a:t>
            </a:r>
            <a:r>
              <a:rPr lang="ja-JP" altLang="en-US" dirty="0" smtClean="0"/>
              <a:t>解析：解析の５つのゴール（</a:t>
            </a:r>
            <a:r>
              <a:rPr lang="en-US" altLang="ja-JP" dirty="0" err="1" smtClean="0"/>
              <a:t>Tabachnick</a:t>
            </a:r>
            <a:r>
              <a:rPr lang="ja-JP" altLang="en-US" dirty="0" smtClean="0"/>
              <a:t>）</a:t>
            </a:r>
            <a:endParaRPr lang="en-US" altLang="ja-JP" dirty="0"/>
          </a:p>
        </p:txBody>
      </p:sp>
      <p:sp>
        <p:nvSpPr>
          <p:cNvPr id="5" name="コンテンツ プレースホルダー 4"/>
          <p:cNvSpPr>
            <a:spLocks noGrp="1"/>
          </p:cNvSpPr>
          <p:nvPr>
            <p:ph idx="1"/>
          </p:nvPr>
        </p:nvSpPr>
        <p:spPr/>
        <p:txBody>
          <a:bodyPr>
            <a:noAutofit/>
          </a:bodyPr>
          <a:lstStyle/>
          <a:p>
            <a:pPr marL="514350" indent="-514350">
              <a:buFont typeface="+mj-lt"/>
              <a:buAutoNum type="arabicPeriod"/>
            </a:pPr>
            <a:r>
              <a:rPr lang="ja-JP" altLang="en-US" sz="2400" dirty="0" smtClean="0"/>
              <a:t>グループ間の平均値の差</a:t>
            </a:r>
            <a:endParaRPr lang="en-US" altLang="ja-JP" sz="2400" dirty="0"/>
          </a:p>
          <a:p>
            <a:pPr marL="457200" lvl="1" indent="0">
              <a:buNone/>
            </a:pPr>
            <a:r>
              <a:rPr lang="ja-JP" altLang="en-US" sz="2400" dirty="0" smtClean="0"/>
              <a:t>　例</a:t>
            </a:r>
            <a:r>
              <a:rPr lang="en-US" altLang="ja-JP" sz="2400" dirty="0" smtClean="0"/>
              <a:t>. </a:t>
            </a:r>
            <a:r>
              <a:rPr lang="ja-JP" altLang="en-US" sz="2400" dirty="0" smtClean="0"/>
              <a:t>ケアの有無による</a:t>
            </a:r>
            <a:r>
              <a:rPr lang="en-US" altLang="ja-JP" sz="2400" dirty="0" smtClean="0"/>
              <a:t>QOL</a:t>
            </a:r>
            <a:r>
              <a:rPr lang="ja-JP" altLang="en-US" sz="2400" dirty="0" smtClean="0"/>
              <a:t>得点の差</a:t>
            </a:r>
            <a:endParaRPr lang="en-US" altLang="ja-JP" sz="2400" dirty="0" smtClean="0"/>
          </a:p>
          <a:p>
            <a:pPr marL="514350" indent="-514350">
              <a:buFont typeface="+mj-lt"/>
              <a:buAutoNum type="arabicPeriod"/>
            </a:pPr>
            <a:r>
              <a:rPr lang="ja-JP" altLang="en-US" sz="2400" dirty="0"/>
              <a:t>変数間</a:t>
            </a:r>
            <a:r>
              <a:rPr lang="ja-JP" altLang="en-US" sz="2400" dirty="0" smtClean="0"/>
              <a:t>の相関、予測</a:t>
            </a:r>
            <a:endParaRPr lang="en-US" altLang="ja-JP" sz="2400" dirty="0"/>
          </a:p>
          <a:p>
            <a:pPr marL="457200" lvl="1" indent="0">
              <a:buNone/>
            </a:pPr>
            <a:r>
              <a:rPr lang="ja-JP" altLang="en-US" sz="2400" dirty="0" smtClean="0"/>
              <a:t>　例</a:t>
            </a:r>
            <a:r>
              <a:rPr lang="en-US" altLang="ja-JP" sz="2400" dirty="0" smtClean="0"/>
              <a:t>. </a:t>
            </a:r>
            <a:r>
              <a:rPr lang="ja-JP" altLang="en-US" sz="2400" dirty="0" smtClean="0"/>
              <a:t>不安と</a:t>
            </a:r>
            <a:r>
              <a:rPr lang="en-US" altLang="ja-JP" sz="2400" dirty="0" smtClean="0"/>
              <a:t>QOL</a:t>
            </a:r>
            <a:r>
              <a:rPr lang="ja-JP" altLang="en-US" sz="2400" dirty="0" smtClean="0"/>
              <a:t>の関連</a:t>
            </a:r>
            <a:endParaRPr lang="en-US" altLang="ja-JP" sz="2400" dirty="0" smtClean="0"/>
          </a:p>
          <a:p>
            <a:pPr marL="514350" indent="-514350">
              <a:buFont typeface="+mj-lt"/>
              <a:buAutoNum type="arabicPeriod"/>
            </a:pPr>
            <a:r>
              <a:rPr lang="ja-JP" altLang="en-US" sz="2400" dirty="0" smtClean="0"/>
              <a:t>変数による</a:t>
            </a:r>
            <a:r>
              <a:rPr lang="ja-JP" altLang="en-US" sz="2400" dirty="0"/>
              <a:t>類似性</a:t>
            </a:r>
            <a:r>
              <a:rPr lang="ja-JP" altLang="en-US" sz="2400" dirty="0" smtClean="0"/>
              <a:t>をもとにした対象のグループ分け、分類</a:t>
            </a:r>
            <a:endParaRPr lang="en-US" altLang="ja-JP" sz="2400" dirty="0" smtClean="0"/>
          </a:p>
          <a:p>
            <a:pPr marL="457200" lvl="1" indent="0">
              <a:buNone/>
            </a:pPr>
            <a:r>
              <a:rPr lang="ja-JP" altLang="en-US" sz="2400" dirty="0" smtClean="0"/>
              <a:t>　例</a:t>
            </a:r>
            <a:r>
              <a:rPr lang="en-US" altLang="ja-JP" sz="2400" dirty="0" smtClean="0"/>
              <a:t>. </a:t>
            </a:r>
            <a:r>
              <a:rPr lang="ja-JP" altLang="en-US" sz="2400" dirty="0" smtClean="0"/>
              <a:t>手術を受けるか受けないかの予測</a:t>
            </a:r>
            <a:endParaRPr lang="en-US" altLang="ja-JP" sz="2400" dirty="0" smtClean="0"/>
          </a:p>
          <a:p>
            <a:pPr marL="514350" indent="-514350">
              <a:buFont typeface="+mj-lt"/>
              <a:buAutoNum type="arabicPeriod"/>
            </a:pPr>
            <a:r>
              <a:rPr lang="ja-JP" altLang="en-US" sz="2400" dirty="0"/>
              <a:t>できごと</a:t>
            </a:r>
            <a:r>
              <a:rPr lang="ja-JP" altLang="en-US" sz="2400" dirty="0" smtClean="0"/>
              <a:t>の経時的変化</a:t>
            </a:r>
            <a:endParaRPr lang="en-US" altLang="ja-JP" sz="2400" dirty="0" smtClean="0"/>
          </a:p>
          <a:p>
            <a:pPr marL="457200" lvl="1" indent="0">
              <a:buNone/>
            </a:pPr>
            <a:r>
              <a:rPr lang="ja-JP" altLang="en-US" sz="2400" dirty="0" smtClean="0"/>
              <a:t>　例</a:t>
            </a:r>
            <a:r>
              <a:rPr lang="en-US" altLang="ja-JP" sz="2400" dirty="0" smtClean="0"/>
              <a:t>. </a:t>
            </a:r>
            <a:r>
              <a:rPr lang="ja-JP" altLang="en-US" sz="2400" dirty="0" smtClean="0"/>
              <a:t>回復時間への年齢の影響</a:t>
            </a:r>
            <a:endParaRPr lang="en-US" altLang="ja-JP" sz="2400" dirty="0" smtClean="0"/>
          </a:p>
          <a:p>
            <a:pPr marL="514350" indent="-514350">
              <a:buFont typeface="+mj-lt"/>
              <a:buAutoNum type="arabicPeriod"/>
            </a:pPr>
            <a:r>
              <a:rPr lang="ja-JP" altLang="en-US" sz="2400" dirty="0" smtClean="0"/>
              <a:t>類似した変数をいくつかにまとめてその間の構造をみる</a:t>
            </a:r>
            <a:endParaRPr lang="en-US" altLang="ja-JP" sz="2400" dirty="0" smtClean="0"/>
          </a:p>
          <a:p>
            <a:pPr marL="457200" lvl="1" indent="0">
              <a:buNone/>
            </a:pPr>
            <a:r>
              <a:rPr lang="ja-JP" altLang="en-US" sz="2400" dirty="0" smtClean="0"/>
              <a:t>　例</a:t>
            </a:r>
            <a:r>
              <a:rPr lang="en-US" altLang="ja-JP" sz="2400" dirty="0" smtClean="0"/>
              <a:t>. </a:t>
            </a:r>
            <a:r>
              <a:rPr lang="ja-JP" altLang="en-US" sz="2400" dirty="0" smtClean="0"/>
              <a:t>患者の意思決定のプロセスの構造</a:t>
            </a:r>
            <a:endParaRPr lang="en-US" altLang="ja-JP" sz="2400" dirty="0"/>
          </a:p>
        </p:txBody>
      </p:sp>
      <p:sp>
        <p:nvSpPr>
          <p:cNvPr id="2" name="フッター プレースホルダー 1"/>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3" name="スライド番号プレースホルダー 2"/>
          <p:cNvSpPr>
            <a:spLocks noGrp="1"/>
          </p:cNvSpPr>
          <p:nvPr>
            <p:ph type="sldNum" sz="quarter" idx="12"/>
          </p:nvPr>
        </p:nvSpPr>
        <p:spPr/>
        <p:txBody>
          <a:bodyPr/>
          <a:lstStyle/>
          <a:p>
            <a:fld id="{9854D410-88A6-4495-AA59-E82C84E03408}" type="slidenum">
              <a:rPr kumimoji="1" lang="ja-JP" altLang="en-US" smtClean="0"/>
              <a:t>7</a:t>
            </a:fld>
            <a:endParaRPr kumimoji="1" lang="ja-JP" altLang="en-US"/>
          </a:p>
        </p:txBody>
      </p:sp>
    </p:spTree>
    <p:extLst>
      <p:ext uri="{BB962C8B-B14F-4D97-AF65-F5344CB8AC3E}">
        <p14:creationId xmlns:p14="http://schemas.microsoft.com/office/powerpoint/2010/main" val="1532826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目的変数と説明変数</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789419"/>
              </p:ext>
            </p:extLst>
          </p:nvPr>
        </p:nvGraphicFramePr>
        <p:xfrm>
          <a:off x="457200" y="1600200"/>
          <a:ext cx="8229600" cy="46329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kumimoji="1" lang="ja-JP" altLang="en-US" sz="3200" dirty="0" smtClean="0"/>
                        <a:t>説明変数（独立変数）</a:t>
                      </a:r>
                      <a:endParaRPr kumimoji="1" lang="ja-JP" altLang="en-US" sz="3200" dirty="0"/>
                    </a:p>
                  </a:txBody>
                  <a:tcPr/>
                </a:tc>
                <a:tc>
                  <a:txBody>
                    <a:bodyPr/>
                    <a:lstStyle/>
                    <a:p>
                      <a:r>
                        <a:rPr kumimoji="1" lang="ja-JP" altLang="en-US" sz="3200" dirty="0" smtClean="0"/>
                        <a:t>目的変数（説明変数）</a:t>
                      </a:r>
                      <a:endParaRPr kumimoji="1" lang="ja-JP" altLang="en-US" sz="3200" dirty="0"/>
                    </a:p>
                  </a:txBody>
                  <a:tcPr/>
                </a:tc>
              </a:tr>
              <a:tr h="370840">
                <a:tc>
                  <a:txBody>
                    <a:bodyPr/>
                    <a:lstStyle/>
                    <a:p>
                      <a:r>
                        <a:rPr kumimoji="1" lang="ja-JP" altLang="en-US" sz="3200" dirty="0" smtClean="0"/>
                        <a:t>予測因子</a:t>
                      </a:r>
                      <a:endParaRPr kumimoji="1" lang="ja-JP" altLang="en-US" sz="3200" dirty="0"/>
                    </a:p>
                  </a:txBody>
                  <a:tcPr/>
                </a:tc>
                <a:tc>
                  <a:txBody>
                    <a:bodyPr/>
                    <a:lstStyle/>
                    <a:p>
                      <a:r>
                        <a:rPr kumimoji="1" lang="ja-JP" altLang="en-US" sz="3200" dirty="0" smtClean="0"/>
                        <a:t>基準</a:t>
                      </a:r>
                      <a:endParaRPr kumimoji="1" lang="ja-JP" altLang="en-US" sz="3200" dirty="0"/>
                    </a:p>
                  </a:txBody>
                  <a:tcPr/>
                </a:tc>
              </a:tr>
              <a:tr h="370840">
                <a:tc>
                  <a:txBody>
                    <a:bodyPr/>
                    <a:lstStyle/>
                    <a:p>
                      <a:r>
                        <a:rPr kumimoji="1" lang="ja-JP" altLang="en-US" sz="3200" dirty="0" smtClean="0"/>
                        <a:t>治療、ケア</a:t>
                      </a:r>
                      <a:endParaRPr kumimoji="1" lang="ja-JP" altLang="en-US" sz="3200" dirty="0"/>
                    </a:p>
                  </a:txBody>
                  <a:tcPr/>
                </a:tc>
                <a:tc>
                  <a:txBody>
                    <a:bodyPr/>
                    <a:lstStyle/>
                    <a:p>
                      <a:r>
                        <a:rPr kumimoji="1" lang="ja-JP" altLang="en-US" sz="3200" dirty="0" smtClean="0"/>
                        <a:t>アウトカム</a:t>
                      </a:r>
                      <a:endParaRPr kumimoji="1" lang="ja-JP" altLang="en-US" sz="3200" dirty="0"/>
                    </a:p>
                  </a:txBody>
                  <a:tcPr/>
                </a:tc>
              </a:tr>
              <a:tr h="370840">
                <a:tc>
                  <a:txBody>
                    <a:bodyPr/>
                    <a:lstStyle/>
                    <a:p>
                      <a:r>
                        <a:rPr kumimoji="1" lang="ja-JP" altLang="en-US" sz="3200" dirty="0" smtClean="0"/>
                        <a:t>インプット</a:t>
                      </a:r>
                      <a:endParaRPr kumimoji="1" lang="ja-JP" altLang="en-US" sz="3200" dirty="0"/>
                    </a:p>
                  </a:txBody>
                  <a:tcPr/>
                </a:tc>
                <a:tc>
                  <a:txBody>
                    <a:bodyPr/>
                    <a:lstStyle/>
                    <a:p>
                      <a:r>
                        <a:rPr kumimoji="1" lang="ja-JP" altLang="en-US" sz="3200" dirty="0" smtClean="0"/>
                        <a:t>アウトプット</a:t>
                      </a:r>
                      <a:endParaRPr kumimoji="1" lang="ja-JP" altLang="en-US" sz="3200" dirty="0"/>
                    </a:p>
                  </a:txBody>
                  <a:tcPr/>
                </a:tc>
              </a:tr>
              <a:tr h="370840">
                <a:tc>
                  <a:txBody>
                    <a:bodyPr/>
                    <a:lstStyle/>
                    <a:p>
                      <a:r>
                        <a:rPr kumimoji="1" lang="ja-JP" altLang="en-US" sz="3200" dirty="0" smtClean="0"/>
                        <a:t>刺激</a:t>
                      </a:r>
                      <a:endParaRPr kumimoji="1" lang="ja-JP" altLang="en-US" sz="3200" dirty="0"/>
                    </a:p>
                  </a:txBody>
                  <a:tcPr/>
                </a:tc>
                <a:tc>
                  <a:txBody>
                    <a:bodyPr/>
                    <a:lstStyle/>
                    <a:p>
                      <a:r>
                        <a:rPr kumimoji="1" lang="ja-JP" altLang="en-US" sz="3200" dirty="0" smtClean="0"/>
                        <a:t>反応</a:t>
                      </a:r>
                      <a:endParaRPr kumimoji="1" lang="ja-JP" altLang="en-US" sz="3200" dirty="0"/>
                    </a:p>
                  </a:txBody>
                  <a:tcPr/>
                </a:tc>
              </a:tr>
              <a:tr h="370840">
                <a:tc>
                  <a:txBody>
                    <a:bodyPr/>
                    <a:lstStyle/>
                    <a:p>
                      <a:r>
                        <a:rPr kumimoji="1" lang="ja-JP" altLang="en-US" sz="3200" dirty="0" smtClean="0"/>
                        <a:t>要因</a:t>
                      </a:r>
                      <a:endParaRPr kumimoji="1" lang="ja-JP" altLang="en-US" sz="3200" dirty="0"/>
                    </a:p>
                  </a:txBody>
                  <a:tcPr/>
                </a:tc>
                <a:tc>
                  <a:txBody>
                    <a:bodyPr/>
                    <a:lstStyle/>
                    <a:p>
                      <a:r>
                        <a:rPr kumimoji="1" lang="ja-JP" altLang="en-US" sz="3200" dirty="0" smtClean="0"/>
                        <a:t>得点</a:t>
                      </a:r>
                      <a:endParaRPr kumimoji="1" lang="ja-JP" altLang="en-US" sz="3200" dirty="0"/>
                    </a:p>
                  </a:txBody>
                  <a:tcPr/>
                </a:tc>
              </a:tr>
              <a:tr h="370840">
                <a:tc>
                  <a:txBody>
                    <a:bodyPr/>
                    <a:lstStyle/>
                    <a:p>
                      <a:r>
                        <a:rPr kumimoji="1" lang="ja-JP" altLang="en-US" sz="3200" dirty="0" smtClean="0"/>
                        <a:t>原因</a:t>
                      </a:r>
                      <a:endParaRPr kumimoji="1" lang="ja-JP" altLang="en-US" sz="3200" dirty="0"/>
                    </a:p>
                  </a:txBody>
                  <a:tcPr/>
                </a:tc>
                <a:tc>
                  <a:txBody>
                    <a:bodyPr/>
                    <a:lstStyle/>
                    <a:p>
                      <a:r>
                        <a:rPr kumimoji="1" lang="ja-JP" altLang="en-US" sz="3200" dirty="0" smtClean="0"/>
                        <a:t>結果</a:t>
                      </a:r>
                      <a:endParaRPr kumimoji="1" lang="ja-JP" altLang="en-US" sz="32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3200" dirty="0" smtClean="0"/>
                        <a:t>X</a:t>
                      </a:r>
                      <a:endParaRPr kumimoji="1" lang="ja-JP" altLang="en-US" sz="3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3200" dirty="0" smtClean="0"/>
                        <a:t>Y</a:t>
                      </a:r>
                      <a:endParaRPr kumimoji="1" lang="ja-JP" altLang="en-US" sz="3200" dirty="0" smtClean="0"/>
                    </a:p>
                  </a:txBody>
                  <a:tcPr/>
                </a:tc>
              </a:tr>
            </a:tbl>
          </a:graphicData>
        </a:graphic>
      </p:graphicFrame>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
        <p:nvSpPr>
          <p:cNvPr id="5" name="スライド番号プレースホルダー 4"/>
          <p:cNvSpPr>
            <a:spLocks noGrp="1"/>
          </p:cNvSpPr>
          <p:nvPr>
            <p:ph type="sldNum" sz="quarter" idx="12"/>
          </p:nvPr>
        </p:nvSpPr>
        <p:spPr/>
        <p:txBody>
          <a:bodyPr/>
          <a:lstStyle/>
          <a:p>
            <a:fld id="{9854D410-88A6-4495-AA59-E82C84E03408}" type="slidenum">
              <a:rPr kumimoji="1" lang="ja-JP" altLang="en-US" smtClean="0"/>
              <a:t>8</a:t>
            </a:fld>
            <a:endParaRPr kumimoji="1" lang="ja-JP" altLang="en-US"/>
          </a:p>
        </p:txBody>
      </p:sp>
    </p:spTree>
    <p:extLst>
      <p:ext uri="{BB962C8B-B14F-4D97-AF65-F5344CB8AC3E}">
        <p14:creationId xmlns:p14="http://schemas.microsoft.com/office/powerpoint/2010/main" val="2835604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noFill/>
          </a:ln>
        </p:spPr>
        <p:txBody>
          <a:bodyPr rtlCol="0">
            <a:normAutofit fontScale="90000"/>
          </a:bodyPr>
          <a:lstStyle/>
          <a:p>
            <a:pPr eaLnBrk="1" fontAlgn="auto" hangingPunct="1">
              <a:spcAft>
                <a:spcPts val="0"/>
              </a:spcAft>
              <a:defRPr/>
            </a:pPr>
            <a:r>
              <a:rPr lang="ja-JP" altLang="en-US" dirty="0" smtClean="0"/>
              <a:t>測定（信頼性と妥当性）と</a:t>
            </a:r>
            <a:r>
              <a:rPr lang="en-US" altLang="ja-JP" dirty="0" smtClean="0"/>
              <a:t/>
            </a:r>
            <a:br>
              <a:rPr lang="en-US" altLang="ja-JP" dirty="0" smtClean="0"/>
            </a:br>
            <a:r>
              <a:rPr lang="ja-JP" altLang="en-US" dirty="0" smtClean="0"/>
              <a:t>関連（因果、理論）</a:t>
            </a:r>
            <a:endParaRPr lang="ja-JP" altLang="en-US" dirty="0" smtClean="0">
              <a:solidFill>
                <a:srgbClr val="FF0000"/>
              </a:solidFill>
            </a:endParaRPr>
          </a:p>
        </p:txBody>
      </p:sp>
      <p:grpSp>
        <p:nvGrpSpPr>
          <p:cNvPr id="15365" name="Group 2"/>
          <p:cNvGrpSpPr>
            <a:grpSpLocks noGrp="1"/>
          </p:cNvGrpSpPr>
          <p:nvPr/>
        </p:nvGrpSpPr>
        <p:grpSpPr bwMode="auto">
          <a:xfrm>
            <a:off x="500063" y="1597025"/>
            <a:ext cx="7769225" cy="4116388"/>
            <a:chOff x="786" y="9038"/>
            <a:chExt cx="3427" cy="1359"/>
          </a:xfrm>
        </p:grpSpPr>
        <p:sp>
          <p:nvSpPr>
            <p:cNvPr id="15369" name="Text Box 3"/>
            <p:cNvSpPr txBox="1">
              <a:spLocks noChangeArrowheads="1"/>
            </p:cNvSpPr>
            <p:nvPr/>
          </p:nvSpPr>
          <p:spPr bwMode="auto">
            <a:xfrm>
              <a:off x="3055" y="9501"/>
              <a:ext cx="1158" cy="513"/>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目的変数？</a:t>
              </a:r>
              <a:endParaRPr lang="ja-JP" sz="3600"/>
            </a:p>
          </p:txBody>
        </p:sp>
        <p:sp>
          <p:nvSpPr>
            <p:cNvPr id="15370" name="Text Box 4"/>
            <p:cNvSpPr txBox="1">
              <a:spLocks noChangeArrowheads="1"/>
            </p:cNvSpPr>
            <p:nvPr/>
          </p:nvSpPr>
          <p:spPr bwMode="auto">
            <a:xfrm>
              <a:off x="786" y="9038"/>
              <a:ext cx="1410" cy="337"/>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altLang="ja-JP" sz="3600"/>
            </a:p>
          </p:txBody>
        </p:sp>
        <p:sp>
          <p:nvSpPr>
            <p:cNvPr id="15371" name="Text Box 5"/>
            <p:cNvSpPr txBox="1">
              <a:spLocks noChangeArrowheads="1"/>
            </p:cNvSpPr>
            <p:nvPr/>
          </p:nvSpPr>
          <p:spPr bwMode="auto">
            <a:xfrm>
              <a:off x="786" y="9548"/>
              <a:ext cx="1410" cy="328"/>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5372" name="Text Box 6"/>
            <p:cNvSpPr txBox="1">
              <a:spLocks noChangeArrowheads="1"/>
            </p:cNvSpPr>
            <p:nvPr/>
          </p:nvSpPr>
          <p:spPr bwMode="auto">
            <a:xfrm>
              <a:off x="795" y="10052"/>
              <a:ext cx="1386" cy="345"/>
            </a:xfrm>
            <a:prstGeom prst="rect">
              <a:avLst/>
            </a:prstGeom>
            <a:solidFill>
              <a:srgbClr val="FFFFFF"/>
            </a:solidFill>
            <a:ln w="63500">
              <a:solidFill>
                <a:srgbClr val="00B050"/>
              </a:solidFill>
              <a:prstDash val="dash"/>
              <a:miter lim="800000"/>
              <a:headEnd/>
              <a:tailEnd/>
            </a:ln>
          </p:spPr>
          <p:txBody>
            <a:bodyPr anchor="ctr"/>
            <a:lstStyle/>
            <a:p>
              <a:pPr algn="ctr"/>
              <a:r>
                <a:rPr lang="ja-JP" altLang="en-US" sz="3600">
                  <a:latin typeface="Century" pitchFamily="18" charset="0"/>
                  <a:ea typeface="ＭＳ 明朝" pitchFamily="17" charset="-128"/>
                </a:rPr>
                <a:t>説明変数？</a:t>
              </a:r>
              <a:endParaRPr lang="ja-JP" sz="3600"/>
            </a:p>
          </p:txBody>
        </p:sp>
        <p:sp>
          <p:nvSpPr>
            <p:cNvPr id="15373" name="Line 7"/>
            <p:cNvSpPr>
              <a:spLocks noChangeShapeType="1"/>
            </p:cNvSpPr>
            <p:nvPr/>
          </p:nvSpPr>
          <p:spPr bwMode="auto">
            <a:xfrm>
              <a:off x="2235" y="9171"/>
              <a:ext cx="788" cy="472"/>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15374" name="Line 8"/>
            <p:cNvSpPr>
              <a:spLocks noChangeShapeType="1"/>
            </p:cNvSpPr>
            <p:nvPr/>
          </p:nvSpPr>
          <p:spPr bwMode="auto">
            <a:xfrm>
              <a:off x="2204" y="9752"/>
              <a:ext cx="819" cy="15"/>
            </a:xfrm>
            <a:prstGeom prst="line">
              <a:avLst/>
            </a:prstGeom>
            <a:noFill/>
            <a:ln w="63500">
              <a:solidFill>
                <a:srgbClr val="FF0000"/>
              </a:solidFill>
              <a:prstDash val="dash"/>
              <a:round/>
              <a:headEnd/>
              <a:tailEnd type="triangle" w="med" len="med"/>
            </a:ln>
          </p:spPr>
          <p:txBody>
            <a:bodyPr anchor="ctr"/>
            <a:lstStyle/>
            <a:p>
              <a:endParaRPr lang="ja-JP" altLang="en-US"/>
            </a:p>
          </p:txBody>
        </p:sp>
        <p:sp>
          <p:nvSpPr>
            <p:cNvPr id="15375" name="Line 9"/>
            <p:cNvSpPr>
              <a:spLocks noChangeShapeType="1"/>
            </p:cNvSpPr>
            <p:nvPr/>
          </p:nvSpPr>
          <p:spPr bwMode="auto">
            <a:xfrm flipV="1">
              <a:off x="2204" y="9878"/>
              <a:ext cx="819" cy="401"/>
            </a:xfrm>
            <a:prstGeom prst="line">
              <a:avLst/>
            </a:prstGeom>
            <a:noFill/>
            <a:ln w="63500">
              <a:solidFill>
                <a:srgbClr val="FF0000"/>
              </a:solidFill>
              <a:prstDash val="dash"/>
              <a:round/>
              <a:headEnd/>
              <a:tailEnd type="triangle" w="med" len="med"/>
            </a:ln>
          </p:spPr>
          <p:txBody>
            <a:bodyPr anchor="ctr"/>
            <a:lstStyle/>
            <a:p>
              <a:endParaRPr lang="ja-JP" altLang="en-US"/>
            </a:p>
          </p:txBody>
        </p:sp>
      </p:grpSp>
      <p:sp>
        <p:nvSpPr>
          <p:cNvPr id="15364" name="スライド番号プレースホルダ 13"/>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fld id="{146B0116-CE24-4DBB-AD06-2DBC0EFCC307}" type="slidenum">
              <a:rPr lang="ja-JP" altLang="en-US" smtClean="0"/>
              <a:pPr/>
              <a:t>9</a:t>
            </a:fld>
            <a:endParaRPr lang="ja-JP" altLang="en-US" smtClean="0"/>
          </a:p>
        </p:txBody>
      </p:sp>
      <p:sp>
        <p:nvSpPr>
          <p:cNvPr id="15366" name="テキスト ボックス 11"/>
          <p:cNvSpPr txBox="1">
            <a:spLocks noChangeArrowheads="1"/>
          </p:cNvSpPr>
          <p:nvPr/>
        </p:nvSpPr>
        <p:spPr bwMode="auto">
          <a:xfrm>
            <a:off x="4500563" y="1857375"/>
            <a:ext cx="1000125" cy="646113"/>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15367" name="テキスト ボックス 12"/>
          <p:cNvSpPr txBox="1">
            <a:spLocks noChangeArrowheads="1"/>
          </p:cNvSpPr>
          <p:nvPr/>
        </p:nvSpPr>
        <p:spPr bwMode="auto">
          <a:xfrm>
            <a:off x="4143375" y="3071813"/>
            <a:ext cx="1000125" cy="646112"/>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15368" name="テキスト ボックス 13"/>
          <p:cNvSpPr txBox="1">
            <a:spLocks noChangeArrowheads="1"/>
          </p:cNvSpPr>
          <p:nvPr/>
        </p:nvSpPr>
        <p:spPr bwMode="auto">
          <a:xfrm>
            <a:off x="4143375" y="4143375"/>
            <a:ext cx="1000125" cy="646113"/>
          </a:xfrm>
          <a:prstGeom prst="rect">
            <a:avLst/>
          </a:prstGeom>
          <a:noFill/>
          <a:ln w="9525">
            <a:noFill/>
            <a:miter lim="800000"/>
            <a:headEnd/>
            <a:tailEnd/>
          </a:ln>
        </p:spPr>
        <p:txBody>
          <a:bodyPr>
            <a:spAutoFit/>
          </a:bodyPr>
          <a:lstStyle/>
          <a:p>
            <a:r>
              <a:rPr lang="ja-JP" altLang="en-US" sz="3600" dirty="0">
                <a:latin typeface="Calibri" pitchFamily="34" charset="0"/>
              </a:rPr>
              <a:t>？</a:t>
            </a:r>
          </a:p>
        </p:txBody>
      </p:sp>
      <p:sp>
        <p:nvSpPr>
          <p:cNvPr id="3" name="フッター プレースホルダー 2"/>
          <p:cNvSpPr>
            <a:spLocks noGrp="1"/>
          </p:cNvSpPr>
          <p:nvPr>
            <p:ph type="ftr" sz="quarter" idx="11"/>
          </p:nvPr>
        </p:nvSpPr>
        <p:spPr/>
        <p:txBody>
          <a:bodyPr/>
          <a:lstStyle/>
          <a:p>
            <a:r>
              <a:rPr kumimoji="1" lang="zh-TW" altLang="en-US" smtClean="0"/>
              <a:t>中山和弘（聖路加看護大学）</a:t>
            </a:r>
            <a:endParaRPr kumimoji="1" lang="ja-JP" altLang="en-US"/>
          </a:p>
        </p:txBody>
      </p:sp>
    </p:spTree>
    <p:extLst>
      <p:ext uri="{BB962C8B-B14F-4D97-AF65-F5344CB8AC3E}">
        <p14:creationId xmlns:p14="http://schemas.microsoft.com/office/powerpoint/2010/main" val="4135000687"/>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5"/>
                                        </p:tgtEl>
                                        <p:attrNameLst>
                                          <p:attrName>style.visibility</p:attrName>
                                        </p:attrNameLst>
                                      </p:cBhvr>
                                      <p:to>
                                        <p:strVal val="visible"/>
                                      </p:to>
                                    </p:set>
                                    <p:anim calcmode="lin" valueType="num">
                                      <p:cBhvr additive="base">
                                        <p:cTn id="7" dur="500" fill="hold"/>
                                        <p:tgtEl>
                                          <p:spTgt spid="15365"/>
                                        </p:tgtEl>
                                        <p:attrNameLst>
                                          <p:attrName>ppt_x</p:attrName>
                                        </p:attrNameLst>
                                      </p:cBhvr>
                                      <p:tavLst>
                                        <p:tav tm="0">
                                          <p:val>
                                            <p:strVal val="#ppt_x"/>
                                          </p:val>
                                        </p:tav>
                                        <p:tav tm="100000">
                                          <p:val>
                                            <p:strVal val="#ppt_x"/>
                                          </p:val>
                                        </p:tav>
                                      </p:tavLst>
                                    </p:anim>
                                    <p:anim calcmode="lin" valueType="num">
                                      <p:cBhvr additive="base">
                                        <p:cTn id="8" dur="500" fill="hold"/>
                                        <p:tgtEl>
                                          <p:spTgt spid="1536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8"/>
                                        </p:tgtEl>
                                        <p:attrNameLst>
                                          <p:attrName>style.visibility</p:attrName>
                                        </p:attrNameLst>
                                      </p:cBhvr>
                                      <p:to>
                                        <p:strVal val="visible"/>
                                      </p:to>
                                    </p:set>
                                    <p:anim calcmode="lin" valueType="num">
                                      <p:cBhvr additive="base">
                                        <p:cTn id="13" dur="500" fill="hold"/>
                                        <p:tgtEl>
                                          <p:spTgt spid="15368"/>
                                        </p:tgtEl>
                                        <p:attrNameLst>
                                          <p:attrName>ppt_x</p:attrName>
                                        </p:attrNameLst>
                                      </p:cBhvr>
                                      <p:tavLst>
                                        <p:tav tm="0">
                                          <p:val>
                                            <p:strVal val="#ppt_x"/>
                                          </p:val>
                                        </p:tav>
                                        <p:tav tm="100000">
                                          <p:val>
                                            <p:strVal val="#ppt_x"/>
                                          </p:val>
                                        </p:tav>
                                      </p:tavLst>
                                    </p:anim>
                                    <p:anim calcmode="lin" valueType="num">
                                      <p:cBhvr additive="base">
                                        <p:cTn id="14" dur="500" fill="hold"/>
                                        <p:tgtEl>
                                          <p:spTgt spid="1536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367"/>
                                        </p:tgtEl>
                                        <p:attrNameLst>
                                          <p:attrName>style.visibility</p:attrName>
                                        </p:attrNameLst>
                                      </p:cBhvr>
                                      <p:to>
                                        <p:strVal val="visible"/>
                                      </p:to>
                                    </p:set>
                                    <p:anim calcmode="lin" valueType="num">
                                      <p:cBhvr additive="base">
                                        <p:cTn id="17" dur="500" fill="hold"/>
                                        <p:tgtEl>
                                          <p:spTgt spid="15367"/>
                                        </p:tgtEl>
                                        <p:attrNameLst>
                                          <p:attrName>ppt_x</p:attrName>
                                        </p:attrNameLst>
                                      </p:cBhvr>
                                      <p:tavLst>
                                        <p:tav tm="0">
                                          <p:val>
                                            <p:strVal val="#ppt_x"/>
                                          </p:val>
                                        </p:tav>
                                        <p:tav tm="100000">
                                          <p:val>
                                            <p:strVal val="#ppt_x"/>
                                          </p:val>
                                        </p:tav>
                                      </p:tavLst>
                                    </p:anim>
                                    <p:anim calcmode="lin" valueType="num">
                                      <p:cBhvr additive="base">
                                        <p:cTn id="18" dur="500" fill="hold"/>
                                        <p:tgtEl>
                                          <p:spTgt spid="1536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366"/>
                                        </p:tgtEl>
                                        <p:attrNameLst>
                                          <p:attrName>style.visibility</p:attrName>
                                        </p:attrNameLst>
                                      </p:cBhvr>
                                      <p:to>
                                        <p:strVal val="visible"/>
                                      </p:to>
                                    </p:set>
                                    <p:anim calcmode="lin" valueType="num">
                                      <p:cBhvr additive="base">
                                        <p:cTn id="21" dur="500" fill="hold"/>
                                        <p:tgtEl>
                                          <p:spTgt spid="15366"/>
                                        </p:tgtEl>
                                        <p:attrNameLst>
                                          <p:attrName>ppt_x</p:attrName>
                                        </p:attrNameLst>
                                      </p:cBhvr>
                                      <p:tavLst>
                                        <p:tav tm="0">
                                          <p:val>
                                            <p:strVal val="#ppt_x"/>
                                          </p:val>
                                        </p:tav>
                                        <p:tav tm="100000">
                                          <p:val>
                                            <p:strVal val="#ppt_x"/>
                                          </p:val>
                                        </p:tav>
                                      </p:tavLst>
                                    </p:anim>
                                    <p:anim calcmode="lin" valueType="num">
                                      <p:cBhvr additive="base">
                                        <p:cTn id="22" dur="500" fill="hold"/>
                                        <p:tgtEl>
                                          <p:spTgt spid="153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p:bldP spid="15367" grpId="0"/>
      <p:bldP spid="15368"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4094</TotalTime>
  <Words>2899</Words>
  <Application>Microsoft Office PowerPoint</Application>
  <PresentationFormat>画面に合わせる (4:3)</PresentationFormat>
  <Paragraphs>641</Paragraphs>
  <Slides>40</Slides>
  <Notes>2</Notes>
  <HiddenSlides>0</HiddenSlides>
  <MMClips>0</MMClips>
  <ScaleCrop>false</ScaleCrop>
  <HeadingPairs>
    <vt:vector size="4" baseType="variant">
      <vt:variant>
        <vt:lpstr>テーマ</vt:lpstr>
      </vt:variant>
      <vt:variant>
        <vt:i4>1</vt:i4>
      </vt:variant>
      <vt:variant>
        <vt:lpstr>スライド タイトル</vt:lpstr>
      </vt:variant>
      <vt:variant>
        <vt:i4>40</vt:i4>
      </vt:variant>
    </vt:vector>
  </HeadingPairs>
  <TitlesOfParts>
    <vt:vector size="41" baseType="lpstr">
      <vt:lpstr>Office ​​テーマ</vt:lpstr>
      <vt:lpstr>がん看護における、量的研究 論文作成に関する必須条件</vt:lpstr>
      <vt:lpstr>本日の内容</vt:lpstr>
      <vt:lpstr>統計解析の方法の選択</vt:lpstr>
      <vt:lpstr>2変数間：差の分析（平均値、比率）</vt:lpstr>
      <vt:lpstr>2変数間：相関の分析</vt:lpstr>
      <vt:lpstr>RCTなどはガイドライン（定番）がある</vt:lpstr>
      <vt:lpstr>多変量解析：解析の５つのゴール（Tabachnick）</vt:lpstr>
      <vt:lpstr>目的変数と説明変数</vt:lpstr>
      <vt:lpstr>測定（信頼性と妥当性）と 関連（因果、理論）</vt:lpstr>
      <vt:lpstr>グループ間の平均値の差</vt:lpstr>
      <vt:lpstr>変数間の相関、予測</vt:lpstr>
      <vt:lpstr>対象のグループ分け、分類</vt:lpstr>
      <vt:lpstr>できごとの経時的変化</vt:lpstr>
      <vt:lpstr>構造をみる</vt:lpstr>
      <vt:lpstr>ここで大事な多変量解析の役割</vt:lpstr>
      <vt:lpstr>説明変数の直接、間接の関連</vt:lpstr>
      <vt:lpstr>媒介変数（Mediator）</vt:lpstr>
      <vt:lpstr>疑似相関を生む交洛変数</vt:lpstr>
      <vt:lpstr>直接効果が小さくても…</vt:lpstr>
      <vt:lpstr>調整変数（Moderator）</vt:lpstr>
      <vt:lpstr>調整変数は交互作用で</vt:lpstr>
      <vt:lpstr>マルチレベル分析</vt:lpstr>
      <vt:lpstr>構造方程式モデリング（SEM）</vt:lpstr>
      <vt:lpstr>看護学における生物心理行動社会環境的プロセスとケア</vt:lpstr>
      <vt:lpstr>有意確率の表記</vt:lpstr>
      <vt:lpstr>検定の多重性</vt:lpstr>
      <vt:lpstr>有意でない≠差や相関がない</vt:lpstr>
      <vt:lpstr>パワーアナリシス、サンプル数の確保</vt:lpstr>
      <vt:lpstr>説明変数の選択という問題</vt:lpstr>
      <vt:lpstr>説明変数を選ぶ方法５つ</vt:lpstr>
      <vt:lpstr>データだけから選ぶ危険性</vt:lpstr>
      <vt:lpstr>どう選ぶか</vt:lpstr>
      <vt:lpstr>欠損値の落とし穴</vt:lpstr>
      <vt:lpstr>外れ値のチェック</vt:lpstr>
      <vt:lpstr>因子分析の落とし穴</vt:lpstr>
      <vt:lpstr>研究目的のあいまいさ</vt:lpstr>
      <vt:lpstr>仮説の明確さは理論から</vt:lpstr>
      <vt:lpstr>例：コーピングの効果</vt:lpstr>
      <vt:lpstr>いいたいこと</vt:lpstr>
      <vt:lpstr>参考資料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kazuhiro</dc:creator>
  <cp:lastModifiedBy>kn</cp:lastModifiedBy>
  <cp:revision>82</cp:revision>
  <dcterms:created xsi:type="dcterms:W3CDTF">2014-01-16T01:24:27Z</dcterms:created>
  <dcterms:modified xsi:type="dcterms:W3CDTF">2014-02-10T06:36:36Z</dcterms:modified>
</cp:coreProperties>
</file>