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62"/>
  </p:notesMasterIdLst>
  <p:sldIdLst>
    <p:sldId id="262" r:id="rId2"/>
    <p:sldId id="297" r:id="rId3"/>
    <p:sldId id="290" r:id="rId4"/>
    <p:sldId id="291" r:id="rId5"/>
    <p:sldId id="256" r:id="rId6"/>
    <p:sldId id="281" r:id="rId7"/>
    <p:sldId id="263" r:id="rId8"/>
    <p:sldId id="268" r:id="rId9"/>
    <p:sldId id="315" r:id="rId10"/>
    <p:sldId id="299" r:id="rId11"/>
    <p:sldId id="292" r:id="rId12"/>
    <p:sldId id="264" r:id="rId13"/>
    <p:sldId id="300" r:id="rId14"/>
    <p:sldId id="307" r:id="rId15"/>
    <p:sldId id="258" r:id="rId16"/>
    <p:sldId id="310" r:id="rId17"/>
    <p:sldId id="301" r:id="rId18"/>
    <p:sldId id="313" r:id="rId19"/>
    <p:sldId id="314" r:id="rId20"/>
    <p:sldId id="288" r:id="rId21"/>
    <p:sldId id="265" r:id="rId22"/>
    <p:sldId id="293" r:id="rId23"/>
    <p:sldId id="261" r:id="rId24"/>
    <p:sldId id="302" r:id="rId25"/>
    <p:sldId id="303" r:id="rId26"/>
    <p:sldId id="304" r:id="rId27"/>
    <p:sldId id="308" r:id="rId28"/>
    <p:sldId id="309" r:id="rId29"/>
    <p:sldId id="282" r:id="rId30"/>
    <p:sldId id="283" r:id="rId31"/>
    <p:sldId id="284" r:id="rId32"/>
    <p:sldId id="305" r:id="rId33"/>
    <p:sldId id="319" r:id="rId34"/>
    <p:sldId id="285" r:id="rId35"/>
    <p:sldId id="294" r:id="rId36"/>
    <p:sldId id="269" r:id="rId37"/>
    <p:sldId id="286" r:id="rId38"/>
    <p:sldId id="289" r:id="rId39"/>
    <p:sldId id="271" r:id="rId40"/>
    <p:sldId id="275" r:id="rId41"/>
    <p:sldId id="272" r:id="rId42"/>
    <p:sldId id="273" r:id="rId43"/>
    <p:sldId id="274" r:id="rId44"/>
    <p:sldId id="257" r:id="rId45"/>
    <p:sldId id="311" r:id="rId46"/>
    <p:sldId id="320" r:id="rId47"/>
    <p:sldId id="321" r:id="rId48"/>
    <p:sldId id="322" r:id="rId49"/>
    <p:sldId id="323" r:id="rId50"/>
    <p:sldId id="324" r:id="rId51"/>
    <p:sldId id="325" r:id="rId52"/>
    <p:sldId id="326" r:id="rId53"/>
    <p:sldId id="295" r:id="rId54"/>
    <p:sldId id="278" r:id="rId55"/>
    <p:sldId id="260" r:id="rId56"/>
    <p:sldId id="306" r:id="rId57"/>
    <p:sldId id="296" r:id="rId58"/>
    <p:sldId id="280" r:id="rId59"/>
    <p:sldId id="318" r:id="rId60"/>
    <p:sldId id="287" r:id="rId61"/>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96" autoAdjust="0"/>
    <p:restoredTop sz="92769" autoAdjust="0"/>
  </p:normalViewPr>
  <p:slideViewPr>
    <p:cSldViewPr>
      <p:cViewPr varScale="1">
        <p:scale>
          <a:sx n="102" d="100"/>
          <a:sy n="102" d="100"/>
        </p:scale>
        <p:origin x="18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3427580-88D0-47AC-BAD1-5AED476D6D1B}" type="datetimeFigureOut">
              <a:rPr lang="ja-JP" altLang="en-US"/>
              <a:pPr>
                <a:defRPr/>
              </a:pPr>
              <a:t>2015/4/16</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BFDE671-DEBB-4B71-9EA6-AA4826D8F7D6}" type="slidenum">
              <a:rPr lang="ja-JP" altLang="en-US"/>
              <a:pPr>
                <a:defRPr/>
              </a:pPr>
              <a:t>‹#›</a:t>
            </a:fld>
            <a:endParaRPr lang="ja-JP" altLang="en-US"/>
          </a:p>
        </p:txBody>
      </p:sp>
    </p:spTree>
    <p:extLst>
      <p:ext uri="{BB962C8B-B14F-4D97-AF65-F5344CB8AC3E}">
        <p14:creationId xmlns:p14="http://schemas.microsoft.com/office/powerpoint/2010/main" val="4039650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1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710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D31D9D-2F3A-403F-B1FE-66A6B66CB01E}" type="slidenum">
              <a:rPr lang="ja-JP" altLang="en-US" smtClean="0"/>
              <a:pPr/>
              <a:t>21</a:t>
            </a:fld>
            <a:endParaRPr lang="ja-JP" altLang="en-US" smtClean="0"/>
          </a:p>
        </p:txBody>
      </p:sp>
    </p:spTree>
    <p:extLst>
      <p:ext uri="{BB962C8B-B14F-4D97-AF65-F5344CB8AC3E}">
        <p14:creationId xmlns:p14="http://schemas.microsoft.com/office/powerpoint/2010/main" val="297478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813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5ECAB8-A438-455F-9390-6BE7991B7291}" type="slidenum">
              <a:rPr lang="en-US" altLang="ja-JP" smtClean="0"/>
              <a:pPr/>
              <a:t>31</a:t>
            </a:fld>
            <a:endParaRPr lang="en-US" altLang="ja-JP" smtClean="0"/>
          </a:p>
        </p:txBody>
      </p:sp>
      <p:sp>
        <p:nvSpPr>
          <p:cNvPr id="48133" name="ヘッダー プレースホルダ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ja-JP" altLang="en-US" smtClean="0"/>
              <a:t>看護情報論</a:t>
            </a:r>
            <a:endParaRPr lang="en-US" altLang="ja-JP" smtClean="0"/>
          </a:p>
        </p:txBody>
      </p:sp>
    </p:spTree>
    <p:extLst>
      <p:ext uri="{BB962C8B-B14F-4D97-AF65-F5344CB8AC3E}">
        <p14:creationId xmlns:p14="http://schemas.microsoft.com/office/powerpoint/2010/main" val="2733263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BBFDE671-DEBB-4B71-9EA6-AA4826D8F7D6}" type="slidenum">
              <a:rPr lang="ja-JP" altLang="en-US" smtClean="0"/>
              <a:pPr>
                <a:defRPr/>
              </a:pPr>
              <a:t>46</a:t>
            </a:fld>
            <a:endParaRPr lang="ja-JP" altLang="en-US"/>
          </a:p>
        </p:txBody>
      </p:sp>
    </p:spTree>
    <p:extLst>
      <p:ext uri="{BB962C8B-B14F-4D97-AF65-F5344CB8AC3E}">
        <p14:creationId xmlns:p14="http://schemas.microsoft.com/office/powerpoint/2010/main" val="758171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BBFDE671-DEBB-4B71-9EA6-AA4826D8F7D6}" type="slidenum">
              <a:rPr lang="ja-JP" altLang="en-US" smtClean="0"/>
              <a:pPr>
                <a:defRPr/>
              </a:pPr>
              <a:t>47</a:t>
            </a:fld>
            <a:endParaRPr lang="ja-JP" altLang="en-US"/>
          </a:p>
        </p:txBody>
      </p:sp>
    </p:spTree>
    <p:extLst>
      <p:ext uri="{BB962C8B-B14F-4D97-AF65-F5344CB8AC3E}">
        <p14:creationId xmlns:p14="http://schemas.microsoft.com/office/powerpoint/2010/main" val="1892496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BBFDE671-DEBB-4B71-9EA6-AA4826D8F7D6}" type="slidenum">
              <a:rPr lang="ja-JP" altLang="en-US" smtClean="0"/>
              <a:pPr>
                <a:defRPr/>
              </a:pPr>
              <a:t>48</a:t>
            </a:fld>
            <a:endParaRPr lang="ja-JP" altLang="en-US"/>
          </a:p>
        </p:txBody>
      </p:sp>
    </p:spTree>
    <p:extLst>
      <p:ext uri="{BB962C8B-B14F-4D97-AF65-F5344CB8AC3E}">
        <p14:creationId xmlns:p14="http://schemas.microsoft.com/office/powerpoint/2010/main" val="2286071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BBFDE671-DEBB-4B71-9EA6-AA4826D8F7D6}" type="slidenum">
              <a:rPr lang="ja-JP" altLang="en-US" smtClean="0"/>
              <a:pPr>
                <a:defRPr/>
              </a:pPr>
              <a:t>49</a:t>
            </a:fld>
            <a:endParaRPr lang="ja-JP" altLang="en-US"/>
          </a:p>
        </p:txBody>
      </p:sp>
    </p:spTree>
    <p:extLst>
      <p:ext uri="{BB962C8B-B14F-4D97-AF65-F5344CB8AC3E}">
        <p14:creationId xmlns:p14="http://schemas.microsoft.com/office/powerpoint/2010/main" val="928693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6" name="Rectangle 20"/>
          <p:cNvSpPr>
            <a:spLocks noGrp="1"/>
          </p:cNvSpPr>
          <p:nvPr>
            <p:ph type="ctrTitle"/>
          </p:nvPr>
        </p:nvSpPr>
        <p:spPr>
          <a:xfrm>
            <a:off x="722376" y="2688336"/>
            <a:ext cx="7772400" cy="3108960"/>
          </a:xfrm>
        </p:spPr>
        <p:txBody>
          <a:bodyPr anchor="t" anchorCtr="0">
            <a:noAutofit/>
          </a:bodyPr>
          <a:lstStyle>
            <a:lvl1pPr algn="ctr">
              <a:defRPr lang="en-US" sz="62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ja-JP" altLang="en-US" smtClean="0"/>
              <a:t>マスタ タイトルの書式設定</a:t>
            </a:r>
            <a:endParaRPr lang="en-US" dirty="0"/>
          </a:p>
        </p:txBody>
      </p:sp>
      <p:sp>
        <p:nvSpPr>
          <p:cNvPr id="24" name="Rectangle 26"/>
          <p:cNvSpPr>
            <a:spLocks noGrp="1"/>
          </p:cNvSpPr>
          <p:nvPr>
            <p:ph type="subTitle" idx="1"/>
          </p:nvPr>
        </p:nvSpPr>
        <p:spPr>
          <a:xfrm>
            <a:off x="722376" y="1133856"/>
            <a:ext cx="77724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 サブタイトルの書式設定</a:t>
            </a:r>
            <a:endParaRPr lang="en-US" dirty="0"/>
          </a:p>
        </p:txBody>
      </p:sp>
      <p:sp>
        <p:nvSpPr>
          <p:cNvPr id="18" name="Rectangle 6"/>
          <p:cNvSpPr>
            <a:spLocks noGrp="1"/>
          </p:cNvSpPr>
          <p:nvPr>
            <p:ph type="dt" sz="half" idx="10"/>
          </p:nvPr>
        </p:nvSpPr>
        <p:spPr/>
        <p:txBody>
          <a:bodyPr/>
          <a:lstStyle>
            <a:lvl1pPr>
              <a:defRPr lang="en-US" smtClean="0"/>
            </a:lvl1pPr>
          </a:lstStyle>
          <a:p>
            <a:pPr>
              <a:defRPr/>
            </a:pPr>
            <a:fld id="{A4476DB8-CAEB-4459-833E-62BED40B25A1}" type="datetime1">
              <a:rPr lang="ja-JP" altLang="en-US" smtClean="0"/>
              <a:pPr>
                <a:defRPr/>
              </a:pPr>
              <a:t>2015/4/16</a:t>
            </a:fld>
            <a:endParaRPr lang="ja-JP" altLang="en-US"/>
          </a:p>
        </p:txBody>
      </p:sp>
      <p:sp>
        <p:nvSpPr>
          <p:cNvPr id="9" name="Rectangle 14"/>
          <p:cNvSpPr>
            <a:spLocks noGrp="1"/>
          </p:cNvSpPr>
          <p:nvPr>
            <p:ph type="sldNum" sz="quarter" idx="11"/>
          </p:nvPr>
        </p:nvSpPr>
        <p:spPr/>
        <p:txBody>
          <a:bodyPr/>
          <a:lstStyle>
            <a:lvl1pPr>
              <a:defRPr lang="en-US" smtClean="0"/>
            </a:lvl1pPr>
          </a:lstStyle>
          <a:p>
            <a:pPr>
              <a:defRPr/>
            </a:pPr>
            <a:fld id="{49538BBA-7906-4BB4-9CF3-4872CF4A203E}" type="slidenum">
              <a:rPr lang="ja-JP" altLang="en-US" smtClean="0"/>
              <a:pPr>
                <a:defRPr/>
              </a:pPr>
              <a:t>‹#›</a:t>
            </a:fld>
            <a:endParaRPr lang="ja-JP" altLang="en-US"/>
          </a:p>
        </p:txBody>
      </p:sp>
      <p:sp>
        <p:nvSpPr>
          <p:cNvPr id="25" name="Rectangle 27"/>
          <p:cNvSpPr>
            <a:spLocks noGrp="1"/>
          </p:cNvSpPr>
          <p:nvPr>
            <p:ph type="ftr" sz="quarter" idx="12"/>
          </p:nvPr>
        </p:nvSpPr>
        <p:spPr/>
        <p:txBody>
          <a:bodyPr/>
          <a:lstStyle>
            <a:lvl1pPr>
              <a:defRPr lang="en-US" smtClean="0"/>
            </a:lvl1pPr>
          </a:lstStyle>
          <a:p>
            <a:pPr>
              <a:defRPr/>
            </a:pPr>
            <a:r>
              <a:rPr lang="zh-TW" altLang="en-US" smtClean="0"/>
              <a:t>中山和弘（聖路加看護大学）</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pPr>
              <a:defRPr/>
            </a:pPr>
            <a:fld id="{936A16A3-8D4C-481A-8EE3-692C8C0B6EE9}" type="datetime1">
              <a:rPr lang="ja-JP" altLang="en-US" smtClean="0"/>
              <a:pPr>
                <a:defRPr/>
              </a:pPr>
              <a:t>2015/4/16</a:t>
            </a:fld>
            <a:endParaRPr lang="ja-JP" altLang="en-US"/>
          </a:p>
        </p:txBody>
      </p:sp>
      <p:sp>
        <p:nvSpPr>
          <p:cNvPr id="5" name="Footer Placeholder 4"/>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6" name="Slide Number Placeholder 5"/>
          <p:cNvSpPr>
            <a:spLocks noGrp="1"/>
          </p:cNvSpPr>
          <p:nvPr>
            <p:ph type="sldNum" sz="quarter" idx="12"/>
          </p:nvPr>
        </p:nvSpPr>
        <p:spPr/>
        <p:txBody>
          <a:bodyPr/>
          <a:lstStyle/>
          <a:p>
            <a:pPr>
              <a:defRPr/>
            </a:pPr>
            <a:fld id="{03994CFE-E986-4A9C-A5B4-50AF158291B5}" type="slidenum">
              <a:rPr lang="ja-JP" altLang="en-US" smtClean="0"/>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pPr>
              <a:defRPr/>
            </a:pPr>
            <a:fld id="{FD5C6BCB-4ACE-4CE2-8D8C-1F899EF6B878}" type="datetime1">
              <a:rPr lang="ja-JP" altLang="en-US" smtClean="0"/>
              <a:pPr>
                <a:defRPr/>
              </a:pPr>
              <a:t>2015/4/16</a:t>
            </a:fld>
            <a:endParaRPr lang="ja-JP" altLang="en-US"/>
          </a:p>
        </p:txBody>
      </p:sp>
      <p:sp>
        <p:nvSpPr>
          <p:cNvPr id="5" name="Footer Placeholder 4"/>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6" name="Slide Number Placeholder 5"/>
          <p:cNvSpPr>
            <a:spLocks noGrp="1"/>
          </p:cNvSpPr>
          <p:nvPr>
            <p:ph type="sldNum" sz="quarter" idx="12"/>
          </p:nvPr>
        </p:nvSpPr>
        <p:spPr/>
        <p:txBody>
          <a:bodyPr/>
          <a:lstStyle/>
          <a:p>
            <a:pPr>
              <a:defRPr/>
            </a:pPr>
            <a:fld id="{4C3DBBB2-5A30-48A2-A744-8D025DD6A3D3}" type="slidenum">
              <a:rPr lang="ja-JP" altLang="en-US" smtClean="0"/>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ja-JP" altLang="en-US" smtClean="0"/>
              <a:t>マスタ タイトルの書式設定</a:t>
            </a:r>
            <a:endParaRPr lang="en-US"/>
          </a:p>
        </p:txBody>
      </p:sp>
      <p:sp>
        <p:nvSpPr>
          <p:cNvPr id="3" name="Rectangle 3"/>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Rectangle 4"/>
          <p:cNvSpPr>
            <a:spLocks noGrp="1"/>
          </p:cNvSpPr>
          <p:nvPr>
            <p:ph type="dt" sz="half" idx="10"/>
          </p:nvPr>
        </p:nvSpPr>
        <p:spPr/>
        <p:txBody>
          <a:bodyPr/>
          <a:lstStyle/>
          <a:p>
            <a:pPr>
              <a:defRPr/>
            </a:pPr>
            <a:fld id="{B06516AC-0C5E-46B9-9EC5-8A20894C5020}" type="datetime1">
              <a:rPr lang="ja-JP" altLang="en-US" smtClean="0"/>
              <a:pPr>
                <a:defRPr/>
              </a:pPr>
              <a:t>2015/4/16</a:t>
            </a:fld>
            <a:endParaRPr lang="ja-JP" altLang="en-US"/>
          </a:p>
        </p:txBody>
      </p:sp>
      <p:sp>
        <p:nvSpPr>
          <p:cNvPr id="5" name="Rectangle 5"/>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6" name="Rectangle 6"/>
          <p:cNvSpPr>
            <a:spLocks noGrp="1"/>
          </p:cNvSpPr>
          <p:nvPr>
            <p:ph type="sldNum" sz="quarter" idx="12"/>
          </p:nvPr>
        </p:nvSpPr>
        <p:spPr/>
        <p:txBody>
          <a:bodyPr/>
          <a:lstStyle/>
          <a:p>
            <a:pPr>
              <a:defRPr/>
            </a:pPr>
            <a:fld id="{1F032CE3-1582-4FCA-ADF8-C62B7E810E18}" type="slidenum">
              <a:rPr lang="ja-JP" altLang="en-US" smtClean="0"/>
              <a:pPr>
                <a:defRPr/>
              </a:pPr>
              <a:t>‹#›</a:t>
            </a:fld>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down)">
                      <p:cBhvr>
                        <p:cTn dur="500"/>
                        <p:tgtEl>
                          <p:spTgt spid="3"/>
                        </p:tgtEl>
                      </p:cBhvr>
                    </p:animEffect>
                  </p:childTnLst>
                </p:cTn>
              </p:par>
            </p:tnLst>
          </p:tmpl>
          <p:tmpl lvl="2">
            <p:tnLst>
              <p:par>
                <p:cTn presetID="2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down)">
                      <p:cBhvr>
                        <p:cTn dur="500"/>
                        <p:tgtEl>
                          <p:spTgt spid="3"/>
                        </p:tgtEl>
                      </p:cBhvr>
                    </p:animEffect>
                  </p:childTnLst>
                </p:cTn>
              </p:par>
            </p:tnLst>
          </p:tmpl>
          <p:tmpl lvl="3">
            <p:tnLst>
              <p:par>
                <p:cTn presetID="2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down)">
                      <p:cBhvr>
                        <p:cTn dur="500"/>
                        <p:tgtEl>
                          <p:spTgt spid="3"/>
                        </p:tgtEl>
                      </p:cBhvr>
                    </p:animEffect>
                  </p:childTnLst>
                </p:cTn>
              </p:par>
            </p:tnLst>
          </p:tmpl>
          <p:tmpl lvl="4">
            <p:tnLst>
              <p:par>
                <p:cTn presetID="2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down)">
                      <p:cBhvr>
                        <p:cTn dur="500"/>
                        <p:tgtEl>
                          <p:spTgt spid="3"/>
                        </p:tgtEl>
                      </p:cBhvr>
                    </p:animEffect>
                  </p:childTnLst>
                </p:cTn>
              </p:par>
            </p:tnLst>
          </p:tmpl>
          <p:tmpl lvl="5">
            <p:tnLst>
              <p:par>
                <p:cTn presetID="2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down)">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2">
        <a:schemeClr val="bg2"/>
      </p:bgRef>
    </p:bg>
    <p:spTree>
      <p:nvGrpSpPr>
        <p:cNvPr id="1" name=""/>
        <p:cNvGrpSpPr/>
        <p:nvPr/>
      </p:nvGrpSpPr>
      <p:grpSpPr>
        <a:xfrm>
          <a:off x="0" y="0"/>
          <a:ext cx="0" cy="0"/>
          <a:chOff x="0" y="0"/>
          <a:chExt cx="0" cy="0"/>
        </a:xfrm>
      </p:grpSpPr>
      <p:sp>
        <p:nvSpPr>
          <p:cNvPr id="8" name="Rounded Rectangle 7"/>
          <p:cNvSpPr/>
          <p:nvPr/>
        </p:nvSpPr>
        <p:spPr>
          <a:xfrm>
            <a:off x="690563" y="491696"/>
            <a:ext cx="7762875" cy="5874608"/>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2"/>
          <p:cNvSpPr>
            <a:spLocks noGrp="1"/>
          </p:cNvSpPr>
          <p:nvPr>
            <p:ph type="title"/>
          </p:nvPr>
        </p:nvSpPr>
        <p:spPr>
          <a:xfrm>
            <a:off x="777240" y="795996"/>
            <a:ext cx="7589520" cy="3112843"/>
          </a:xfrm>
        </p:spPr>
        <p:txBody>
          <a:bodyPr anchor="b">
            <a:normAutofit/>
          </a:bodyPr>
          <a:lstStyle>
            <a:lvl1pPr algn="ctr">
              <a:buNone/>
              <a:defRPr lang="en-US" sz="6200" b="1" cap="none" spc="0" dirty="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ja-JP" altLang="en-US" smtClean="0"/>
              <a:t>マスタ タイトルの書式設定</a:t>
            </a:r>
            <a:endParaRPr lang="en-US" dirty="0"/>
          </a:p>
        </p:txBody>
      </p:sp>
      <p:sp>
        <p:nvSpPr>
          <p:cNvPr id="3" name="Rectangle 3"/>
          <p:cNvSpPr>
            <a:spLocks noGrp="1"/>
          </p:cNvSpPr>
          <p:nvPr>
            <p:ph type="body" idx="1"/>
          </p:nvPr>
        </p:nvSpPr>
        <p:spPr>
          <a:xfrm>
            <a:off x="777240" y="3948552"/>
            <a:ext cx="7589520" cy="1509712"/>
          </a:xfrm>
        </p:spPr>
        <p:txBody>
          <a:bodyPr anchor="t">
            <a:normAutofit/>
          </a:bodyPr>
          <a:lstStyle>
            <a:lvl1pPr indent="0" algn="ctr">
              <a:buNone/>
              <a:defRPr lang="en-US" sz="22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 テキストの書式設定</a:t>
            </a:r>
          </a:p>
        </p:txBody>
      </p:sp>
      <p:sp>
        <p:nvSpPr>
          <p:cNvPr id="4" name="Rectangle 4"/>
          <p:cNvSpPr>
            <a:spLocks noGrp="1"/>
          </p:cNvSpPr>
          <p:nvPr>
            <p:ph type="dt" sz="half" idx="10"/>
          </p:nvPr>
        </p:nvSpPr>
        <p:spPr>
          <a:xfrm>
            <a:off x="762000" y="5958840"/>
            <a:ext cx="2133600" cy="365760"/>
          </a:xfrm>
        </p:spPr>
        <p:txBody>
          <a:bodyPr/>
          <a:lstStyle/>
          <a:p>
            <a:pPr>
              <a:defRPr/>
            </a:pPr>
            <a:fld id="{1DF95138-3A08-425F-815E-3075B4EDDAFF}" type="datetime1">
              <a:rPr lang="ja-JP" altLang="en-US" smtClean="0"/>
              <a:pPr>
                <a:defRPr/>
              </a:pPr>
              <a:t>2015/4/16</a:t>
            </a:fld>
            <a:endParaRPr lang="ja-JP" altLang="en-US"/>
          </a:p>
        </p:txBody>
      </p:sp>
      <p:sp>
        <p:nvSpPr>
          <p:cNvPr id="5" name="Rectangle 5"/>
          <p:cNvSpPr>
            <a:spLocks noGrp="1"/>
          </p:cNvSpPr>
          <p:nvPr>
            <p:ph type="ftr" sz="quarter" idx="11"/>
          </p:nvPr>
        </p:nvSpPr>
        <p:spPr>
          <a:xfrm>
            <a:off x="3124200" y="5958840"/>
            <a:ext cx="2895600" cy="365760"/>
          </a:xfrm>
        </p:spPr>
        <p:txBody>
          <a:bodyPr/>
          <a:lstStyle/>
          <a:p>
            <a:pPr>
              <a:defRPr/>
            </a:pPr>
            <a:r>
              <a:rPr lang="zh-TW" altLang="en-US" smtClean="0"/>
              <a:t>中山和弘（聖路加看護大学）</a:t>
            </a:r>
            <a:endParaRPr lang="ja-JP" altLang="en-US" dirty="0"/>
          </a:p>
        </p:txBody>
      </p:sp>
      <p:sp>
        <p:nvSpPr>
          <p:cNvPr id="6" name="Rectangle 6"/>
          <p:cNvSpPr>
            <a:spLocks noGrp="1"/>
          </p:cNvSpPr>
          <p:nvPr>
            <p:ph type="sldNum" sz="quarter" idx="12"/>
          </p:nvPr>
        </p:nvSpPr>
        <p:spPr>
          <a:xfrm>
            <a:off x="6248400" y="5958840"/>
            <a:ext cx="2133600" cy="365760"/>
          </a:xfrm>
        </p:spPr>
        <p:txBody>
          <a:bodyPr/>
          <a:lstStyle/>
          <a:p>
            <a:pPr>
              <a:defRPr/>
            </a:pPr>
            <a:fld id="{45F22CA1-B738-446B-B138-1486ABA7CAAA}" type="slidenum">
              <a:rPr lang="ja-JP" altLang="en-US" smtClean="0"/>
              <a:pPr>
                <a:defRPr/>
              </a:pPr>
              <a:t>‹#›</a:t>
            </a:fld>
            <a:endParaRPr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ja-JP" altLang="en-US" smtClean="0"/>
              <a:t>マスタ タイトルの書式設定</a:t>
            </a:r>
            <a:endParaRPr lang="en-US"/>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Rectangle 4"/>
          <p:cNvSpPr>
            <a:spLocks noGrp="1"/>
          </p:cNvSpPr>
          <p:nvPr>
            <p:ph type="dt" sz="half" idx="10"/>
          </p:nvPr>
        </p:nvSpPr>
        <p:spPr/>
        <p:txBody>
          <a:bodyPr/>
          <a:lstStyle/>
          <a:p>
            <a:pPr>
              <a:defRPr/>
            </a:pPr>
            <a:fld id="{99BF8BC8-09BE-4AFA-91F3-74D139CF095F}" type="datetime1">
              <a:rPr lang="ja-JP" altLang="en-US" smtClean="0"/>
              <a:pPr>
                <a:defRPr/>
              </a:pPr>
              <a:t>2015/4/16</a:t>
            </a:fld>
            <a:endParaRPr lang="ja-JP" altLang="en-US"/>
          </a:p>
        </p:txBody>
      </p:sp>
      <p:sp>
        <p:nvSpPr>
          <p:cNvPr id="6" name="Rectangle 5"/>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7" name="Rectangle 6"/>
          <p:cNvSpPr>
            <a:spLocks noGrp="1"/>
          </p:cNvSpPr>
          <p:nvPr>
            <p:ph type="sldNum" sz="quarter" idx="12"/>
          </p:nvPr>
        </p:nvSpPr>
        <p:spPr/>
        <p:txBody>
          <a:bodyPr/>
          <a:lstStyle/>
          <a:p>
            <a:pPr>
              <a:defRPr/>
            </a:pPr>
            <a:fld id="{197416D5-7408-46B1-BEE1-EC4A235E0F3C}" type="slidenum">
              <a:rPr lang="ja-JP" altLang="en-US" smtClean="0"/>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ja-JP" altLang="en-US" smtClean="0"/>
              <a:t>マスタ タイトルの書式設定</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Rectangle 6"/>
          <p:cNvSpPr>
            <a:spLocks noGrp="1"/>
          </p:cNvSpPr>
          <p:nvPr>
            <p:ph type="dt" sz="half" idx="10"/>
          </p:nvPr>
        </p:nvSpPr>
        <p:spPr/>
        <p:txBody>
          <a:bodyPr/>
          <a:lstStyle/>
          <a:p>
            <a:pPr>
              <a:defRPr/>
            </a:pPr>
            <a:fld id="{DF03CD07-2B96-4A66-BD66-7E8EDDA04CC0}" type="datetime1">
              <a:rPr lang="ja-JP" altLang="en-US" smtClean="0"/>
              <a:pPr>
                <a:defRPr/>
              </a:pPr>
              <a:t>2015/4/16</a:t>
            </a:fld>
            <a:endParaRPr lang="ja-JP" altLang="en-US"/>
          </a:p>
        </p:txBody>
      </p:sp>
      <p:sp>
        <p:nvSpPr>
          <p:cNvPr id="8" name="Rectangle 7"/>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9" name="Rectangle 8"/>
          <p:cNvSpPr>
            <a:spLocks noGrp="1"/>
          </p:cNvSpPr>
          <p:nvPr>
            <p:ph type="sldNum" sz="quarter" idx="12"/>
          </p:nvPr>
        </p:nvSpPr>
        <p:spPr>
          <a:xfrm>
            <a:off x="6553200" y="6214404"/>
            <a:ext cx="2133600" cy="365760"/>
          </a:xfrm>
        </p:spPr>
        <p:txBody>
          <a:bodyPr/>
          <a:lstStyle/>
          <a:p>
            <a:pPr>
              <a:defRPr/>
            </a:pPr>
            <a:fld id="{C99C1EB2-F109-4849-9D27-BF42DE303990}" type="slidenum">
              <a:rPr lang="ja-JP" altLang="en-US" smtClean="0"/>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ja-JP" altLang="en-US" smtClean="0"/>
              <a:t>マスタ タイトルの書式設定</a:t>
            </a:r>
            <a:endParaRPr lang="en-US"/>
          </a:p>
        </p:txBody>
      </p:sp>
      <p:sp>
        <p:nvSpPr>
          <p:cNvPr id="3" name="Rectangle 3"/>
          <p:cNvSpPr>
            <a:spLocks noGrp="1"/>
          </p:cNvSpPr>
          <p:nvPr>
            <p:ph type="dt" sz="half" idx="10"/>
          </p:nvPr>
        </p:nvSpPr>
        <p:spPr/>
        <p:txBody>
          <a:bodyPr/>
          <a:lstStyle/>
          <a:p>
            <a:pPr>
              <a:defRPr/>
            </a:pPr>
            <a:fld id="{AA6CAB82-8845-4240-BC89-D47993F8413E}" type="datetime1">
              <a:rPr lang="ja-JP" altLang="en-US" smtClean="0"/>
              <a:pPr>
                <a:defRPr/>
              </a:pPr>
              <a:t>2015/4/16</a:t>
            </a:fld>
            <a:endParaRPr lang="ja-JP" altLang="en-US"/>
          </a:p>
        </p:txBody>
      </p:sp>
      <p:sp>
        <p:nvSpPr>
          <p:cNvPr id="4" name="Rectangle 4"/>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Rectangle 5"/>
          <p:cNvSpPr>
            <a:spLocks noGrp="1"/>
          </p:cNvSpPr>
          <p:nvPr>
            <p:ph type="sldNum" sz="quarter" idx="12"/>
          </p:nvPr>
        </p:nvSpPr>
        <p:spPr/>
        <p:txBody>
          <a:bodyPr/>
          <a:lstStyle/>
          <a:p>
            <a:pPr>
              <a:defRPr/>
            </a:pPr>
            <a:fld id="{037F06AA-688F-473E-87A6-C0EC7EE1B2E9}" type="slidenum">
              <a:rPr lang="ja-JP" altLang="en-US" smtClean="0"/>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pPr>
              <a:defRPr/>
            </a:pPr>
            <a:fld id="{5FF29FF1-9552-4ED2-A73A-92A5A927D223}" type="datetime1">
              <a:rPr lang="ja-JP" altLang="en-US" smtClean="0"/>
              <a:pPr>
                <a:defRPr/>
              </a:pPr>
              <a:t>2015/4/16</a:t>
            </a:fld>
            <a:endParaRPr lang="ja-JP" altLang="en-US"/>
          </a:p>
        </p:txBody>
      </p:sp>
      <p:sp>
        <p:nvSpPr>
          <p:cNvPr id="3" name="Rectangle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4" name="Rectangle 4"/>
          <p:cNvSpPr>
            <a:spLocks noGrp="1"/>
          </p:cNvSpPr>
          <p:nvPr>
            <p:ph type="sldNum" sz="quarter" idx="12"/>
          </p:nvPr>
        </p:nvSpPr>
        <p:spPr/>
        <p:txBody>
          <a:bodyPr/>
          <a:lstStyle/>
          <a:p>
            <a:pPr>
              <a:defRPr/>
            </a:pPr>
            <a:fld id="{DD2F23F7-C8B4-47A1-820D-C2577D57E3EC}" type="slidenum">
              <a:rPr lang="ja-JP" altLang="en-US" smtClean="0"/>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nchor="b">
            <a:normAutofit/>
            <a:scene3d>
              <a:camera prst="orthographicFront"/>
              <a:lightRig rig="soft" dir="t">
                <a:rot lat="0" lon="0" rev="2100000"/>
              </a:lightRig>
            </a:scene3d>
            <a:sp3d prstMaterial="matte"/>
          </a:bodyPr>
          <a:lstStyle>
            <a:lvl1pPr algn="l">
              <a:defRPr sz="2800" b="1">
                <a:solidFill>
                  <a:schemeClr val="tx2"/>
                </a:solidFill>
                <a:effectLst/>
              </a:defRPr>
            </a:lvl1pPr>
          </a:lstStyle>
          <a:p>
            <a:r>
              <a:rPr lang="ja-JP" altLang="en-US" smtClean="0"/>
              <a:t>マスタ タイトルの書式設定</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p:cNvSpPr>
          <p:nvPr>
            <p:ph type="dt" sz="half" idx="10"/>
          </p:nvPr>
        </p:nvSpPr>
        <p:spPr/>
        <p:txBody>
          <a:bodyPr/>
          <a:lstStyle/>
          <a:p>
            <a:pPr>
              <a:defRPr/>
            </a:pPr>
            <a:fld id="{10B6BE4B-A082-4941-B458-1328AF22072B}" type="datetime1">
              <a:rPr lang="ja-JP" altLang="en-US" smtClean="0"/>
              <a:pPr>
                <a:defRPr/>
              </a:pPr>
              <a:t>2015/4/16</a:t>
            </a:fld>
            <a:endParaRPr lang="ja-JP" altLang="en-US"/>
          </a:p>
        </p:txBody>
      </p:sp>
      <p:sp>
        <p:nvSpPr>
          <p:cNvPr id="6" name="Rectangle 5"/>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7" name="Rectangle 6"/>
          <p:cNvSpPr>
            <a:spLocks noGrp="1"/>
          </p:cNvSpPr>
          <p:nvPr>
            <p:ph type="sldNum" sz="quarter" idx="12"/>
          </p:nvPr>
        </p:nvSpPr>
        <p:spPr>
          <a:xfrm>
            <a:off x="6553200" y="6214404"/>
            <a:ext cx="2133600" cy="365760"/>
          </a:xfrm>
        </p:spPr>
        <p:txBody>
          <a:bodyPr/>
          <a:lstStyle/>
          <a:p>
            <a:pPr>
              <a:defRPr/>
            </a:pPr>
            <a:fld id="{8E8261E3-40D3-4DA2-AF54-645579AD24EE}" type="slidenum">
              <a:rPr lang="ja-JP" altLang="en-US" smtClean="0"/>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ounded Rectangle 7"/>
          <p:cNvSpPr/>
          <p:nvPr/>
        </p:nvSpPr>
        <p:spPr>
          <a:xfrm>
            <a:off x="4740812" y="794822"/>
            <a:ext cx="3960051" cy="5294376"/>
          </a:xfrm>
          <a:prstGeom prst="roundRect">
            <a:avLst>
              <a:gd name="adj" fmla="val 3541"/>
            </a:avLst>
          </a:prstGeom>
          <a:solidFill>
            <a:srgbClr val="FFFFFF">
              <a:alpha val="40000"/>
            </a:srgb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a:spLocks noGrp="1"/>
          </p:cNvSpPr>
          <p:nvPr>
            <p:ph type="title"/>
          </p:nvPr>
        </p:nvSpPr>
        <p:spPr>
          <a:xfrm>
            <a:off x="5277728" y="3501743"/>
            <a:ext cx="3200400" cy="1143000"/>
          </a:xfrm>
        </p:spPr>
        <p:txBody>
          <a:bodyPr anchor="t">
            <a:noAutofit/>
            <a:scene3d>
              <a:camera prst="orthographicFront"/>
              <a:lightRig rig="soft" dir="t">
                <a:rot lat="0" lon="0" rev="2100000"/>
              </a:lightRig>
            </a:scene3d>
            <a:sp3d prstMaterial="matte"/>
          </a:bodyPr>
          <a:lstStyle>
            <a:lvl1pPr algn="ctr">
              <a:buNone/>
              <a:defRPr sz="2600" b="1">
                <a:solidFill>
                  <a:schemeClr val="tx2"/>
                </a:solidFill>
                <a:effectLst/>
              </a:defRPr>
            </a:lvl1pPr>
          </a:lstStyle>
          <a:p>
            <a:r>
              <a:rPr lang="ja-JP" altLang="en-US" smtClean="0"/>
              <a:t>マスタ タイトルの書式設定</a:t>
            </a:r>
            <a:endParaRPr lang="en-US" dirty="0"/>
          </a:p>
        </p:txBody>
      </p:sp>
      <p:sp>
        <p:nvSpPr>
          <p:cNvPr id="3" name="Rectangle 3"/>
          <p:cNvSpPr>
            <a:spLocks noGrp="1"/>
          </p:cNvSpPr>
          <p:nvPr>
            <p:ph type="pic" idx="1"/>
          </p:nvPr>
        </p:nvSpPr>
        <p:spPr>
          <a:xfrm>
            <a:off x="527537" y="821202"/>
            <a:ext cx="4550899" cy="5215597"/>
          </a:xfrm>
          <a:prstGeom prst="roundRect">
            <a:avLst>
              <a:gd name="adj" fmla="val 622"/>
            </a:avLst>
          </a:prstGeom>
          <a:solidFill>
            <a:schemeClr val="bg1">
              <a:lumMod val="85000"/>
            </a:schemeClr>
          </a:solidFill>
          <a:ln w="101600">
            <a:solidFill>
              <a:srgbClr val="FFFFFF"/>
            </a:solidFill>
            <a:miter lim="800000"/>
          </a:ln>
          <a:effectLst>
            <a:outerShdw blurRad="65000" dist="25000" dir="5400000" algn="t" rotWithShape="0">
              <a:schemeClr val="bg2">
                <a:shade val="30000"/>
                <a:satMod val="250000"/>
                <a:alpha val="85000"/>
              </a:schemeClr>
            </a:outerShdw>
          </a:effectLst>
          <a:scene3d>
            <a:camera prst="orthographicFront"/>
            <a:lightRig rig="soft" dir="t">
              <a:rot lat="0" lon="0" rev="20100000"/>
            </a:lightRig>
          </a:scene3d>
          <a:sp3d contourW="3810">
            <a:bevelT w="95250" h="25400"/>
            <a:contourClr>
              <a:schemeClr val="bg2">
                <a:shade val="45000"/>
                <a:satMod val="145000"/>
              </a:schemeClr>
            </a:contourClr>
          </a:sp3d>
        </p:spPr>
        <p:style>
          <a:lnRef idx="3">
            <a:schemeClr val="lt1"/>
          </a:lnRef>
          <a:fillRef idx="1">
            <a:schemeClr val="accent6"/>
          </a:fillRef>
          <a:effectRef idx="1">
            <a:schemeClr val="accent6"/>
          </a:effectRef>
          <a:fontRef idx="minor">
            <a:schemeClr val="lt1"/>
          </a:fontRef>
        </p:style>
        <p:txBody>
          <a:bodyPr/>
          <a:lstStyle>
            <a:lvl1pPr>
              <a:buNone/>
              <a:defRPr sz="3200">
                <a:solidFill>
                  <a:schemeClr val="tx1"/>
                </a:solidFill>
              </a:defRPr>
            </a:lvl1pPr>
          </a:lstStyle>
          <a:p>
            <a:r>
              <a:rPr lang="ja-JP" altLang="en-US" sz="2000" smtClean="0"/>
              <a:t>アイコンをクリックして図を追加</a:t>
            </a:r>
            <a:endParaRPr lang="en-US" sz="2000" dirty="0"/>
          </a:p>
        </p:txBody>
      </p:sp>
      <p:sp>
        <p:nvSpPr>
          <p:cNvPr id="4" name="Rectangle 4"/>
          <p:cNvSpPr>
            <a:spLocks noGrp="1"/>
          </p:cNvSpPr>
          <p:nvPr>
            <p:ph type="body" sz="half" idx="2"/>
          </p:nvPr>
        </p:nvSpPr>
        <p:spPr>
          <a:xfrm>
            <a:off x="5277728" y="1600200"/>
            <a:ext cx="3200400" cy="1825343"/>
          </a:xfrm>
        </p:spPr>
        <p:txBody>
          <a:bodyPr bIns="0" anchor="b">
            <a:normAutofit/>
          </a:bodyPr>
          <a:lstStyle>
            <a:lvl1pPr marL="0" marR="0" indent="0" algn="ctr">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ja-JP" altLang="en-US" smtClean="0"/>
              <a:t>マスタ テキストの書式設定</a:t>
            </a:r>
          </a:p>
        </p:txBody>
      </p:sp>
      <p:sp>
        <p:nvSpPr>
          <p:cNvPr id="5" name="Rectangle 5"/>
          <p:cNvSpPr>
            <a:spLocks noGrp="1"/>
          </p:cNvSpPr>
          <p:nvPr>
            <p:ph type="dt" sz="half" idx="10"/>
          </p:nvPr>
        </p:nvSpPr>
        <p:spPr/>
        <p:txBody>
          <a:bodyPr/>
          <a:lstStyle/>
          <a:p>
            <a:pPr>
              <a:defRPr/>
            </a:pPr>
            <a:fld id="{6B26BD3E-E66E-4D12-BFE5-FB9DA9B32173}" type="datetime1">
              <a:rPr lang="ja-JP" altLang="en-US" smtClean="0"/>
              <a:pPr>
                <a:defRPr/>
              </a:pPr>
              <a:t>2015/4/16</a:t>
            </a:fld>
            <a:endParaRPr lang="ja-JP" altLang="en-US"/>
          </a:p>
        </p:txBody>
      </p:sp>
      <p:sp>
        <p:nvSpPr>
          <p:cNvPr id="6" name="Rectangle 6"/>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7" name="Rectangle 7"/>
          <p:cNvSpPr>
            <a:spLocks noGrp="1"/>
          </p:cNvSpPr>
          <p:nvPr>
            <p:ph type="sldNum" sz="quarter" idx="12"/>
          </p:nvPr>
        </p:nvSpPr>
        <p:spPr/>
        <p:txBody>
          <a:bodyPr/>
          <a:lstStyle/>
          <a:p>
            <a:pPr>
              <a:defRPr/>
            </a:pPr>
            <a:fld id="{08EA303F-C598-4B95-8523-9E346C4A7C8B}" type="slidenum">
              <a:rPr lang="ja-JP" altLang="en-US" smtClean="0"/>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ounded Rectangle 8"/>
          <p:cNvSpPr/>
          <p:nvPr/>
        </p:nvSpPr>
        <p:spPr>
          <a:xfrm>
            <a:off x="342900" y="228600"/>
            <a:ext cx="8458200" cy="64008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10"/>
          <p:cNvSpPr>
            <a:spLocks noGrp="1"/>
          </p:cNvSpPr>
          <p:nvPr>
            <p:ph type="title"/>
          </p:nvPr>
        </p:nvSpPr>
        <p:spPr>
          <a:xfrm>
            <a:off x="457200" y="304800"/>
            <a:ext cx="8229600" cy="1143000"/>
          </a:xfrm>
          <a:prstGeom prst="rect">
            <a:avLst/>
          </a:prstGeom>
        </p:spPr>
        <p:txBody>
          <a:bodyPr anchor="b" anchorCtr="0">
            <a:normAutofit/>
            <a:scene3d>
              <a:camera prst="orthographicFront"/>
              <a:lightRig rig="soft" dir="t">
                <a:rot lat="0" lon="0" rev="2100000"/>
              </a:lightRig>
            </a:scene3d>
            <a:sp3d prstMaterial="matte"/>
          </a:bodyPr>
          <a:lstStyle/>
          <a:p>
            <a:r>
              <a:rPr lang="ja-JP" altLang="en-US" smtClean="0"/>
              <a:t>マスタ タイトルの書式設定</a:t>
            </a:r>
            <a:endParaRPr lang="en-US" dirty="0"/>
          </a:p>
        </p:txBody>
      </p:sp>
      <p:sp>
        <p:nvSpPr>
          <p:cNvPr id="5" name="Rectangle 11"/>
          <p:cNvSpPr>
            <a:spLocks noGrp="1"/>
          </p:cNvSpPr>
          <p:nvPr>
            <p:ph type="body" idx="1"/>
          </p:nvPr>
        </p:nvSpPr>
        <p:spPr>
          <a:xfrm>
            <a:off x="457200" y="1600200"/>
            <a:ext cx="8229600" cy="4525963"/>
          </a:xfrm>
          <a:prstGeom prst="rect">
            <a:avLst/>
          </a:prstGeom>
        </p:spPr>
        <p:txBody>
          <a:bodyPr lIns="45720" rIns="45720" anchor="t">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smtClean="0"/>
          </a:p>
        </p:txBody>
      </p:sp>
      <p:sp>
        <p:nvSpPr>
          <p:cNvPr id="27" name="Rectangle 22"/>
          <p:cNvSpPr>
            <a:spLocks noGrp="1"/>
          </p:cNvSpPr>
          <p:nvPr>
            <p:ph type="dt" sz="half" idx="2"/>
          </p:nvPr>
        </p:nvSpPr>
        <p:spPr>
          <a:xfrm>
            <a:off x="457200" y="6214404"/>
            <a:ext cx="2133600" cy="365760"/>
          </a:xfrm>
          <a:prstGeom prst="rect">
            <a:avLst/>
          </a:prstGeom>
        </p:spPr>
        <p:txBody>
          <a:bodyPr anchor="b" anchorCtr="0"/>
          <a:lstStyle>
            <a:lvl1pPr>
              <a:defRPr lang="en-US" sz="1000" b="0" smtClean="0">
                <a:solidFill>
                  <a:schemeClr val="tx2">
                    <a:tint val="75000"/>
                    <a:satMod val="150000"/>
                  </a:schemeClr>
                </a:solidFill>
                <a:latin typeface="+mn-lt"/>
                <a:ea typeface="+mn-lt"/>
                <a:cs typeface="+mn-lt"/>
              </a:defRPr>
            </a:lvl1pPr>
          </a:lstStyle>
          <a:p>
            <a:pPr>
              <a:defRPr/>
            </a:pPr>
            <a:fld id="{E45E347E-742D-4868-A0C5-EA6A511EF58E}" type="datetime1">
              <a:rPr lang="ja-JP" altLang="en-US" smtClean="0"/>
              <a:pPr>
                <a:defRPr/>
              </a:pPr>
              <a:t>2015/4/16</a:t>
            </a:fld>
            <a:endParaRPr lang="ja-JP" altLang="en-US"/>
          </a:p>
        </p:txBody>
      </p:sp>
      <p:sp>
        <p:nvSpPr>
          <p:cNvPr id="18" name="Rectangle 18"/>
          <p:cNvSpPr>
            <a:spLocks noGrp="1"/>
          </p:cNvSpPr>
          <p:nvPr>
            <p:ph type="ftr" sz="quarter" idx="3"/>
          </p:nvPr>
        </p:nvSpPr>
        <p:spPr>
          <a:xfrm>
            <a:off x="3124200" y="6214404"/>
            <a:ext cx="2895600" cy="365760"/>
          </a:xfrm>
          <a:prstGeom prst="rect">
            <a:avLst/>
          </a:prstGeom>
        </p:spPr>
        <p:txBody>
          <a:bodyPr anchor="b" anchorCtr="0"/>
          <a:lstStyle>
            <a:lvl1pPr algn="ctr">
              <a:defRPr lang="en-US" sz="1000" b="0" smtClean="0">
                <a:solidFill>
                  <a:schemeClr val="tx2">
                    <a:tint val="75000"/>
                    <a:satMod val="150000"/>
                  </a:schemeClr>
                </a:solidFill>
                <a:latin typeface="+mn-lt"/>
                <a:ea typeface="+mn-lt"/>
                <a:cs typeface="+mn-lt"/>
              </a:defRPr>
            </a:lvl1pPr>
          </a:lstStyle>
          <a:p>
            <a:pPr>
              <a:defRPr/>
            </a:pPr>
            <a:r>
              <a:rPr lang="zh-TW" altLang="en-US" smtClean="0"/>
              <a:t>中山和弘（聖路加看護大学）</a:t>
            </a:r>
            <a:endParaRPr lang="ja-JP" altLang="en-US"/>
          </a:p>
        </p:txBody>
      </p:sp>
      <p:sp>
        <p:nvSpPr>
          <p:cNvPr id="13" name="Rectangle 15"/>
          <p:cNvSpPr>
            <a:spLocks noGrp="1"/>
          </p:cNvSpPr>
          <p:nvPr>
            <p:ph type="sldNum" sz="quarter" idx="4"/>
          </p:nvPr>
        </p:nvSpPr>
        <p:spPr>
          <a:xfrm>
            <a:off x="6553200" y="6214404"/>
            <a:ext cx="2133600" cy="365760"/>
          </a:xfrm>
          <a:prstGeom prst="rect">
            <a:avLst/>
          </a:prstGeom>
        </p:spPr>
        <p:txBody>
          <a:bodyPr anchor="b" anchorCtr="0"/>
          <a:lstStyle>
            <a:lvl1pPr algn="r">
              <a:defRPr lang="en-US" sz="1000" b="0" smtClean="0">
                <a:solidFill>
                  <a:schemeClr val="tx2">
                    <a:tint val="75000"/>
                    <a:satMod val="150000"/>
                  </a:schemeClr>
                </a:solidFill>
                <a:latin typeface="+mn-lt"/>
                <a:ea typeface="+mn-lt"/>
                <a:cs typeface="+mn-lt"/>
              </a:defRPr>
            </a:lvl1pPr>
          </a:lstStyle>
          <a:p>
            <a:pPr>
              <a:defRPr/>
            </a:pPr>
            <a:fld id="{04A8D665-7702-4D3D-9DEA-394DCB42F43A}" type="slidenum">
              <a:rPr lang="ja-JP" altLang="en-US" smtClean="0"/>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hf hdr="0" dt="0"/>
  <p:txStyles>
    <p:titleStyle>
      <a:defPPr>
        <a:defRPr sz="4400">
          <a:solidFill>
            <a:schemeClr val="tx2">
              <a:shade val="80000"/>
              <a:satMod val="150000"/>
            </a:schemeClr>
          </a:solidFill>
          <a:latin typeface="+mj-lt"/>
          <a:ea typeface="+mj-ea"/>
          <a:cs typeface="+mj-cs"/>
        </a:defRPr>
      </a:defPPr>
      <a:lvl1pPr algn="ctr" eaLnBrk="1" hangingPunct="1">
        <a:buNone/>
        <a:defRPr kumimoji="1" lang="en-US" sz="5300" b="1" strike="noStrike" kern="1200" baseline="0" dirty="0" smtClean="0">
          <a:solidFill>
            <a:schemeClr val="tx2">
              <a:shade val="85000"/>
              <a:satMod val="150000"/>
            </a:schemeClr>
          </a:solidFill>
          <a:effectLst/>
          <a:latin typeface="+mj-lt"/>
          <a:ea typeface="+mj-lt"/>
          <a:cs typeface="+mj-lt"/>
        </a:defRPr>
      </a:lvl1pPr>
    </p:titleStyle>
    <p:body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kumimoji="1"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kumimoji="1"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kumimoji="1"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kumimoji="1"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kumimoji="1"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kumimoji="1" lang="en-US" sz="1600" baseline="0" smtClean="0">
          <a:latin typeface="+mn-lt"/>
        </a:defRPr>
      </a:lvl6pPr>
      <a:lvl7pPr marL="2075688" indent="-228600" algn="l" eaLnBrk="1" hangingPunct="1">
        <a:buClr>
          <a:schemeClr val="tx2"/>
        </a:buClr>
        <a:buFont typeface="Wingdings 2" pitchFamily="18" charset="2"/>
        <a:buChar char=""/>
        <a:defRPr kumimoji="1" lang="en-US" sz="1600" baseline="0" smtClean="0">
          <a:latin typeface="+mn-lt"/>
        </a:defRPr>
      </a:lvl7pPr>
      <a:lvl8pPr marL="2340864" indent="-228600" algn="l" eaLnBrk="1" hangingPunct="1">
        <a:buClr>
          <a:schemeClr val="accent2"/>
        </a:buClr>
        <a:buFont typeface="Wingdings 2" pitchFamily="18" charset="2"/>
        <a:buChar char=""/>
        <a:defRPr kumimoji="1" sz="1600" baseline="0">
          <a:latin typeface="+mn-lt"/>
        </a:defRPr>
      </a:lvl8pPr>
      <a:lvl9pPr marL="2596896" indent="-228600" algn="l" eaLnBrk="1" hangingPunct="1">
        <a:buClr>
          <a:schemeClr val="accent1"/>
        </a:buClr>
        <a:buFont typeface="Wingdings 2" pitchFamily="18" charset="2"/>
        <a:buChar char=""/>
        <a:defRPr kumimoji="1" sz="1400" baseline="0">
          <a:latin typeface="+mn-lt"/>
        </a:defRPr>
      </a:lvl9pPr>
    </p:bodyStyle>
    <p:otherStyle>
      <a:defPPr>
        <a:defRPr>
          <a:solidFill>
            <a:schemeClr val="tx1"/>
          </a:solidFill>
          <a:latin typeface="+mn-lt"/>
          <a:ea typeface="+mn-ea"/>
          <a:cs typeface="+mn-cs"/>
        </a:defRPr>
      </a:defPPr>
      <a:lvl1pPr marL="0" eaLnBrk="1" hangingPunct="1">
        <a:defRPr kumimoji="1"/>
      </a:lvl1pPr>
      <a:lvl2pPr marL="457200" eaLnBrk="1" hangingPunct="1">
        <a:defRPr kumimoji="1"/>
      </a:lvl2pPr>
      <a:lvl3pPr marL="914400" eaLnBrk="1" hangingPunct="1">
        <a:defRPr kumimoji="1"/>
      </a:lvl3pPr>
      <a:lvl4pPr marL="1371600" eaLnBrk="1" hangingPunct="1">
        <a:defRPr kumimoji="1"/>
      </a:lvl4pPr>
      <a:lvl5pPr marL="1828800" eaLnBrk="1" hangingPunct="1">
        <a:defRPr kumimoji="1"/>
      </a:lvl5pPr>
      <a:lvl6pPr marL="2286000" eaLnBrk="1" hangingPunct="1">
        <a:defRPr kumimoji="1"/>
      </a:lvl6pPr>
      <a:lvl7pPr marL="2743200" eaLnBrk="1" hangingPunct="1">
        <a:defRPr kumimoji="1"/>
      </a:lvl7pPr>
      <a:lvl8pPr marL="3200400" eaLnBrk="1" hangingPunct="1">
        <a:defRPr kumimoji="1"/>
      </a:lvl8pPr>
      <a:lvl9pPr marL="3657600" eaLnBrk="1" hangingPunct="1">
        <a:defRPr kumimoji="1"/>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nursessoul.info/"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ctrTitle"/>
          </p:nvPr>
        </p:nvSpPr>
        <p:spPr/>
        <p:txBody>
          <a:bodyPr/>
          <a:lstStyle/>
          <a:p>
            <a:pPr eaLnBrk="1" hangingPunct="1"/>
            <a:r>
              <a:rPr lang="ja-JP" altLang="en-US" dirty="0" smtClean="0"/>
              <a:t>わかりやすい</a:t>
            </a:r>
            <a:r>
              <a:rPr lang="en-US" altLang="ja-JP" dirty="0" smtClean="0"/>
              <a:t/>
            </a:r>
            <a:br>
              <a:rPr lang="en-US" altLang="ja-JP" dirty="0" smtClean="0"/>
            </a:br>
            <a:r>
              <a:rPr lang="ja-JP" altLang="en-US" dirty="0" smtClean="0"/>
              <a:t>量的研究</a:t>
            </a:r>
          </a:p>
        </p:txBody>
      </p:sp>
      <p:sp>
        <p:nvSpPr>
          <p:cNvPr id="3" name="サブタイトル 2"/>
          <p:cNvSpPr>
            <a:spLocks noGrp="1"/>
          </p:cNvSpPr>
          <p:nvPr>
            <p:ph type="subTitle" idx="1"/>
          </p:nvPr>
        </p:nvSpPr>
        <p:spPr/>
        <p:txBody>
          <a:bodyPr rtlCol="0">
            <a:noAutofit/>
          </a:bodyPr>
          <a:lstStyle/>
          <a:p>
            <a:pPr>
              <a:defRPr/>
            </a:pPr>
            <a:r>
              <a:rPr lang="ja-JP" altLang="en-US" dirty="0" smtClean="0"/>
              <a:t>第</a:t>
            </a:r>
            <a:r>
              <a:rPr lang="en-US" altLang="ja-JP" dirty="0" smtClean="0"/>
              <a:t>35</a:t>
            </a:r>
            <a:r>
              <a:rPr lang="ja-JP" altLang="en-US" dirty="0" smtClean="0"/>
              <a:t>回日本看護研究学会学術集会</a:t>
            </a:r>
            <a:endParaRPr lang="en-US" altLang="ja-JP" dirty="0" smtClean="0"/>
          </a:p>
          <a:p>
            <a:pPr>
              <a:defRPr/>
            </a:pPr>
            <a:r>
              <a:rPr lang="ja-JP" altLang="en-US" dirty="0" smtClean="0"/>
              <a:t>プレカンファレンスセミナー</a:t>
            </a:r>
            <a:endParaRPr lang="en-US" altLang="ja-JP" dirty="0" smtClean="0"/>
          </a:p>
          <a:p>
            <a:pPr>
              <a:defRPr/>
            </a:pPr>
            <a:r>
              <a:rPr lang="en-US" altLang="ja-JP" dirty="0" smtClean="0"/>
              <a:t>2009/8/2(</a:t>
            </a:r>
            <a:r>
              <a:rPr lang="ja-JP" altLang="en-US" dirty="0" smtClean="0"/>
              <a:t>日</a:t>
            </a:r>
            <a:r>
              <a:rPr lang="en-US" altLang="ja-JP" dirty="0" smtClean="0"/>
              <a:t>)14</a:t>
            </a:r>
            <a:r>
              <a:rPr lang="ja-JP" altLang="en-US" dirty="0" smtClean="0"/>
              <a:t>：</a:t>
            </a:r>
            <a:r>
              <a:rPr lang="en-US" altLang="ja-JP" dirty="0" smtClean="0"/>
              <a:t>30</a:t>
            </a:r>
            <a:r>
              <a:rPr lang="ja-JP" altLang="en-US" dirty="0" smtClean="0"/>
              <a:t>～</a:t>
            </a:r>
            <a:r>
              <a:rPr lang="en-US" altLang="ja-JP" dirty="0" smtClean="0"/>
              <a:t>17</a:t>
            </a:r>
            <a:r>
              <a:rPr lang="ja-JP" altLang="en-US" dirty="0" smtClean="0"/>
              <a:t>：</a:t>
            </a:r>
            <a:r>
              <a:rPr lang="en-US" altLang="ja-JP" dirty="0" smtClean="0"/>
              <a:t>00</a:t>
            </a:r>
          </a:p>
          <a:p>
            <a:pPr>
              <a:defRPr/>
            </a:pPr>
            <a:r>
              <a:rPr lang="ja-JP" altLang="en-US" dirty="0" smtClean="0"/>
              <a:t>中山和弘（聖路加看護大学）</a:t>
            </a:r>
            <a:endParaRPr lang="en-US" altLang="ja-JP" dirty="0" smtClean="0"/>
          </a:p>
        </p:txBody>
      </p:sp>
      <p:sp>
        <p:nvSpPr>
          <p:cNvPr id="9221" name="スライド番号プレースホルダ 3"/>
          <p:cNvSpPr>
            <a:spLocks noGrp="1"/>
          </p:cNvSpPr>
          <p:nvPr>
            <p:ph type="sldNum"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fld id="{0C835C55-365E-4369-B111-0AE73D9B2EAF}" type="slidenum">
              <a:rPr lang="ja-JP" altLang="en-US" smtClean="0"/>
              <a:pPr/>
              <a:t>1</a:t>
            </a:fld>
            <a:endParaRPr lang="ja-JP" altLang="en-US" smtClean="0"/>
          </a:p>
        </p:txBody>
      </p:sp>
      <p:sp>
        <p:nvSpPr>
          <p:cNvPr id="9220" name="フッター プレースホルダ 4"/>
          <p:cNvSpPr>
            <a:spLocks noGrp="1"/>
          </p:cNvSpPr>
          <p:nvPr>
            <p:ph type="ftr"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normAutofit/>
          </a:bodyPr>
          <a:lstStyle/>
          <a:p>
            <a:pPr eaLnBrk="1" hangingPunct="1"/>
            <a:r>
              <a:rPr lang="ja-JP" altLang="en-US" dirty="0" smtClean="0"/>
              <a:t>みなさんの仮説？</a:t>
            </a:r>
          </a:p>
        </p:txBody>
      </p:sp>
      <p:grpSp>
        <p:nvGrpSpPr>
          <p:cNvPr id="2" name="Group 2"/>
          <p:cNvGrpSpPr>
            <a:grpSpLocks noGrp="1"/>
          </p:cNvGrpSpPr>
          <p:nvPr/>
        </p:nvGrpSpPr>
        <p:grpSpPr bwMode="auto">
          <a:xfrm>
            <a:off x="500063" y="1597025"/>
            <a:ext cx="7769225" cy="4116388"/>
            <a:chOff x="786" y="9038"/>
            <a:chExt cx="3427" cy="1359"/>
          </a:xfrm>
        </p:grpSpPr>
        <p:sp>
          <p:nvSpPr>
            <p:cNvPr id="16393" name="Text Box 3"/>
            <p:cNvSpPr txBox="1">
              <a:spLocks noChangeArrowheads="1"/>
            </p:cNvSpPr>
            <p:nvPr/>
          </p:nvSpPr>
          <p:spPr bwMode="auto">
            <a:xfrm>
              <a:off x="3055" y="9501"/>
              <a:ext cx="1158" cy="513"/>
            </a:xfrm>
            <a:prstGeom prst="rect">
              <a:avLst/>
            </a:prstGeom>
            <a:solidFill>
              <a:srgbClr val="FFFFFF"/>
            </a:solidFill>
            <a:ln w="63500">
              <a:solidFill>
                <a:srgbClr val="00B050"/>
              </a:solidFill>
              <a:prstDash val="dash"/>
              <a:miter lim="800000"/>
              <a:headEnd/>
              <a:tailEnd/>
            </a:ln>
          </p:spPr>
          <p:txBody>
            <a:bodyPr anchor="ctr"/>
            <a:lstStyle/>
            <a:p>
              <a:pPr algn="ctr"/>
              <a:endParaRPr lang="ja-JP" altLang="ja-JP" sz="3600" dirty="0"/>
            </a:p>
          </p:txBody>
        </p:sp>
        <p:sp>
          <p:nvSpPr>
            <p:cNvPr id="16394" name="Text Box 4"/>
            <p:cNvSpPr txBox="1">
              <a:spLocks noChangeArrowheads="1"/>
            </p:cNvSpPr>
            <p:nvPr/>
          </p:nvSpPr>
          <p:spPr bwMode="auto">
            <a:xfrm>
              <a:off x="786" y="9038"/>
              <a:ext cx="1670" cy="393"/>
            </a:xfrm>
            <a:prstGeom prst="rect">
              <a:avLst/>
            </a:prstGeom>
            <a:solidFill>
              <a:srgbClr val="FFFFFF"/>
            </a:solidFill>
            <a:ln w="63500">
              <a:solidFill>
                <a:srgbClr val="00B050"/>
              </a:solidFill>
              <a:prstDash val="dash"/>
              <a:miter lim="800000"/>
              <a:headEnd/>
              <a:tailEnd/>
            </a:ln>
          </p:spPr>
          <p:txBody>
            <a:bodyPr anchor="ctr"/>
            <a:lstStyle/>
            <a:p>
              <a:pPr algn="ctr"/>
              <a:endParaRPr lang="ja-JP" altLang="ja-JP" sz="3200" dirty="0"/>
            </a:p>
          </p:txBody>
        </p:sp>
        <p:sp>
          <p:nvSpPr>
            <p:cNvPr id="16395" name="Text Box 5"/>
            <p:cNvSpPr txBox="1">
              <a:spLocks noChangeArrowheads="1"/>
            </p:cNvSpPr>
            <p:nvPr/>
          </p:nvSpPr>
          <p:spPr bwMode="auto">
            <a:xfrm>
              <a:off x="786" y="9548"/>
              <a:ext cx="1410" cy="328"/>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16396" name="Text Box 6"/>
            <p:cNvSpPr txBox="1">
              <a:spLocks noChangeArrowheads="1"/>
            </p:cNvSpPr>
            <p:nvPr/>
          </p:nvSpPr>
          <p:spPr bwMode="auto">
            <a:xfrm>
              <a:off x="795" y="10052"/>
              <a:ext cx="1386" cy="345"/>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16397" name="Line 7"/>
            <p:cNvSpPr>
              <a:spLocks noChangeShapeType="1"/>
            </p:cNvSpPr>
            <p:nvPr/>
          </p:nvSpPr>
          <p:spPr bwMode="auto">
            <a:xfrm>
              <a:off x="2456" y="9218"/>
              <a:ext cx="567" cy="425"/>
            </a:xfrm>
            <a:prstGeom prst="line">
              <a:avLst/>
            </a:prstGeom>
            <a:noFill/>
            <a:ln w="63500">
              <a:solidFill>
                <a:srgbClr val="FF0000"/>
              </a:solidFill>
              <a:prstDash val="dash"/>
              <a:round/>
              <a:headEnd/>
              <a:tailEnd type="triangle" w="med" len="med"/>
            </a:ln>
          </p:spPr>
          <p:txBody>
            <a:bodyPr anchor="ctr"/>
            <a:lstStyle/>
            <a:p>
              <a:endParaRPr lang="ja-JP" altLang="en-US"/>
            </a:p>
          </p:txBody>
        </p:sp>
        <p:sp>
          <p:nvSpPr>
            <p:cNvPr id="16398" name="Line 8"/>
            <p:cNvSpPr>
              <a:spLocks noChangeShapeType="1"/>
            </p:cNvSpPr>
            <p:nvPr/>
          </p:nvSpPr>
          <p:spPr bwMode="auto">
            <a:xfrm>
              <a:off x="2204" y="9752"/>
              <a:ext cx="819" cy="15"/>
            </a:xfrm>
            <a:prstGeom prst="line">
              <a:avLst/>
            </a:prstGeom>
            <a:noFill/>
            <a:ln w="63500">
              <a:solidFill>
                <a:srgbClr val="000000"/>
              </a:solidFill>
              <a:prstDash val="dash"/>
              <a:round/>
              <a:headEnd/>
              <a:tailEnd type="triangle" w="med" len="med"/>
            </a:ln>
          </p:spPr>
          <p:txBody>
            <a:bodyPr anchor="ctr"/>
            <a:lstStyle/>
            <a:p>
              <a:endParaRPr lang="ja-JP" altLang="en-US"/>
            </a:p>
          </p:txBody>
        </p:sp>
        <p:sp>
          <p:nvSpPr>
            <p:cNvPr id="16399" name="Line 9"/>
            <p:cNvSpPr>
              <a:spLocks noChangeShapeType="1"/>
            </p:cNvSpPr>
            <p:nvPr/>
          </p:nvSpPr>
          <p:spPr bwMode="auto">
            <a:xfrm flipV="1">
              <a:off x="2204" y="9878"/>
              <a:ext cx="819" cy="401"/>
            </a:xfrm>
            <a:prstGeom prst="line">
              <a:avLst/>
            </a:prstGeom>
            <a:noFill/>
            <a:ln w="63500">
              <a:solidFill>
                <a:srgbClr val="000000"/>
              </a:solidFill>
              <a:prstDash val="dash"/>
              <a:round/>
              <a:headEnd/>
              <a:tailEnd type="triangle" w="med" len="med"/>
            </a:ln>
          </p:spPr>
          <p:txBody>
            <a:bodyPr anchor="ctr"/>
            <a:lstStyle/>
            <a:p>
              <a:endParaRPr lang="ja-JP" altLang="en-US"/>
            </a:p>
          </p:txBody>
        </p:sp>
      </p:grpSp>
      <p:sp>
        <p:nvSpPr>
          <p:cNvPr id="16387" name="フッター プレースホルダ 1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16388" name="スライド番号プレースホルダ 1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FDB69F6F-7E58-4BC5-A4D4-D2F86F218C46}" type="slidenum">
              <a:rPr lang="ja-JP" altLang="en-US" smtClean="0"/>
              <a:pPr/>
              <a:t>10</a:t>
            </a:fld>
            <a:endParaRPr lang="ja-JP" altLang="en-US" smtClean="0"/>
          </a:p>
        </p:txBody>
      </p:sp>
      <p:sp>
        <p:nvSpPr>
          <p:cNvPr id="16391" name="テキスト ボックス 12"/>
          <p:cNvSpPr txBox="1">
            <a:spLocks noChangeArrowheads="1"/>
          </p:cNvSpPr>
          <p:nvPr/>
        </p:nvSpPr>
        <p:spPr bwMode="auto">
          <a:xfrm>
            <a:off x="4143375" y="3071813"/>
            <a:ext cx="1000125" cy="646112"/>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
        <p:nvSpPr>
          <p:cNvPr id="16392" name="テキスト ボックス 13"/>
          <p:cNvSpPr txBox="1">
            <a:spLocks noChangeArrowheads="1"/>
          </p:cNvSpPr>
          <p:nvPr/>
        </p:nvSpPr>
        <p:spPr bwMode="auto">
          <a:xfrm>
            <a:off x="4143375" y="41433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15" name="テキスト ボックス 11"/>
          <p:cNvSpPr txBox="1">
            <a:spLocks noChangeArrowheads="1"/>
          </p:cNvSpPr>
          <p:nvPr/>
        </p:nvSpPr>
        <p:spPr bwMode="auto">
          <a:xfrm>
            <a:off x="4643438" y="1928802"/>
            <a:ext cx="1000125" cy="646113"/>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6391"/>
                                        </p:tgtEl>
                                        <p:attrNameLst>
                                          <p:attrName>style.visibility</p:attrName>
                                        </p:attrNameLst>
                                      </p:cBhvr>
                                      <p:to>
                                        <p:strVal val="visible"/>
                                      </p:to>
                                    </p:set>
                                    <p:anim calcmode="lin" valueType="num">
                                      <p:cBhvr additive="base">
                                        <p:cTn id="17" dur="500" fill="hold"/>
                                        <p:tgtEl>
                                          <p:spTgt spid="16391"/>
                                        </p:tgtEl>
                                        <p:attrNameLst>
                                          <p:attrName>ppt_x</p:attrName>
                                        </p:attrNameLst>
                                      </p:cBhvr>
                                      <p:tavLst>
                                        <p:tav tm="0">
                                          <p:val>
                                            <p:strVal val="#ppt_x"/>
                                          </p:val>
                                        </p:tav>
                                        <p:tav tm="100000">
                                          <p:val>
                                            <p:strVal val="#ppt_x"/>
                                          </p:val>
                                        </p:tav>
                                      </p:tavLst>
                                    </p:anim>
                                    <p:anim calcmode="lin" valueType="num">
                                      <p:cBhvr additive="base">
                                        <p:cTn id="18" dur="500" fill="hold"/>
                                        <p:tgtEl>
                                          <p:spTgt spid="1639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6392"/>
                                        </p:tgtEl>
                                        <p:attrNameLst>
                                          <p:attrName>style.visibility</p:attrName>
                                        </p:attrNameLst>
                                      </p:cBhvr>
                                      <p:to>
                                        <p:strVal val="visible"/>
                                      </p:to>
                                    </p:set>
                                    <p:anim calcmode="lin" valueType="num">
                                      <p:cBhvr additive="base">
                                        <p:cTn id="21" dur="500" fill="hold"/>
                                        <p:tgtEl>
                                          <p:spTgt spid="16392"/>
                                        </p:tgtEl>
                                        <p:attrNameLst>
                                          <p:attrName>ppt_x</p:attrName>
                                        </p:attrNameLst>
                                      </p:cBhvr>
                                      <p:tavLst>
                                        <p:tav tm="0">
                                          <p:val>
                                            <p:strVal val="#ppt_x"/>
                                          </p:val>
                                        </p:tav>
                                        <p:tav tm="100000">
                                          <p:val>
                                            <p:strVal val="#ppt_x"/>
                                          </p:val>
                                        </p:tav>
                                      </p:tavLst>
                                    </p:anim>
                                    <p:anim calcmode="lin" valueType="num">
                                      <p:cBhvr additive="base">
                                        <p:cTn id="22" dur="500" fill="hold"/>
                                        <p:tgtEl>
                                          <p:spTgt spid="163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p:bldP spid="16392"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en-US" dirty="0" smtClean="0"/>
              <a:t>変数測定のポイント</a:t>
            </a:r>
          </a:p>
        </p:txBody>
      </p:sp>
      <p:sp>
        <p:nvSpPr>
          <p:cNvPr id="3" name="テキスト プレースホルダ 2"/>
          <p:cNvSpPr>
            <a:spLocks noGrp="1"/>
          </p:cNvSpPr>
          <p:nvPr>
            <p:ph type="body" idx="1"/>
          </p:nvPr>
        </p:nvSpPr>
        <p:spPr/>
        <p:txBody>
          <a:bodyPr>
            <a:normAutofit/>
          </a:bodyPr>
          <a:lstStyle/>
          <a:p>
            <a:pPr eaLnBrk="1" fontAlgn="auto" hangingPunct="1">
              <a:spcAft>
                <a:spcPts val="0"/>
              </a:spcAft>
              <a:buFont typeface="Wingdings 3"/>
              <a:buNone/>
              <a:defRPr/>
            </a:pPr>
            <a:endParaRPr lang="ja-JP" altLang="en-US" dirty="0"/>
          </a:p>
        </p:txBody>
      </p:sp>
      <p:sp>
        <p:nvSpPr>
          <p:cNvPr id="17412" name="フッター プレースホルダ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17413" name="スライド番号プレースホルダ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934A1A7A-B884-45C7-9FC9-6FC353518032}" type="slidenum">
              <a:rPr lang="ja-JP" altLang="en-US" smtClean="0"/>
              <a:pPr/>
              <a:t>11</a:t>
            </a:fld>
            <a:endParaRPr lang="ja-JP" altLang="en-US" smtClean="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normAutofit fontScale="90000"/>
          </a:bodyPr>
          <a:lstStyle/>
          <a:p>
            <a:pPr eaLnBrk="1" hangingPunct="1"/>
            <a:r>
              <a:rPr lang="ja-JP" altLang="en-US" dirty="0" smtClean="0"/>
              <a:t>変数測定の信頼性と妥当性</a:t>
            </a:r>
          </a:p>
        </p:txBody>
      </p:sp>
      <p:sp>
        <p:nvSpPr>
          <p:cNvPr id="18437" name="コンテンツ プレースホルダ 2"/>
          <p:cNvSpPr>
            <a:spLocks noGrp="1"/>
          </p:cNvSpPr>
          <p:nvPr>
            <p:ph idx="1"/>
          </p:nvPr>
        </p:nvSpPr>
        <p:spPr/>
        <p:txBody>
          <a:bodyPr>
            <a:normAutofit/>
          </a:bodyPr>
          <a:lstStyle/>
          <a:p>
            <a:pPr eaLnBrk="1" hangingPunct="1"/>
            <a:r>
              <a:rPr lang="ja-JP" altLang="en-US" dirty="0" smtClean="0"/>
              <a:t>信頼性＝誤差が少ない</a:t>
            </a:r>
            <a:endParaRPr lang="en-US" altLang="ja-JP" dirty="0" smtClean="0"/>
          </a:p>
          <a:p>
            <a:pPr lvl="1"/>
            <a:r>
              <a:rPr lang="ja-JP" altLang="en-US" dirty="0" smtClean="0"/>
              <a:t>必ず誤差はある</a:t>
            </a:r>
            <a:endParaRPr lang="en-US" altLang="ja-JP" dirty="0" smtClean="0"/>
          </a:p>
          <a:p>
            <a:pPr lvl="1"/>
            <a:r>
              <a:rPr lang="ja-JP" altLang="en-US" dirty="0" smtClean="0"/>
              <a:t>観測結果＝真の値＋誤差</a:t>
            </a:r>
            <a:endParaRPr lang="en-US" altLang="ja-JP" dirty="0" smtClean="0"/>
          </a:p>
          <a:p>
            <a:pPr lvl="1"/>
            <a:r>
              <a:rPr lang="ja-JP" altLang="en-US" dirty="0" smtClean="0"/>
              <a:t>複数回測定した平均値で誤差を減らす</a:t>
            </a:r>
            <a:endParaRPr lang="en-US" altLang="ja-JP" dirty="0" smtClean="0"/>
          </a:p>
          <a:p>
            <a:pPr lvl="1"/>
            <a:r>
              <a:rPr lang="ja-JP" altLang="en-US" dirty="0" smtClean="0"/>
              <a:t>目に見えない真の値を潜在変数として把握→因子分析→構造方程式モデリング（</a:t>
            </a:r>
            <a:r>
              <a:rPr lang="en-US" altLang="ja-JP" dirty="0" smtClean="0"/>
              <a:t>SEM</a:t>
            </a:r>
            <a:r>
              <a:rPr lang="ja-JP" altLang="en-US" dirty="0" smtClean="0"/>
              <a:t>）</a:t>
            </a:r>
            <a:endParaRPr lang="en-US" altLang="ja-JP" dirty="0" smtClean="0"/>
          </a:p>
          <a:p>
            <a:pPr eaLnBrk="1" hangingPunct="1"/>
            <a:r>
              <a:rPr lang="ja-JP" altLang="en-US" dirty="0" smtClean="0"/>
              <a:t>妥当性＝測りたいものを測っているか</a:t>
            </a:r>
            <a:endParaRPr lang="en-US" altLang="ja-JP" dirty="0" smtClean="0"/>
          </a:p>
          <a:p>
            <a:pPr lvl="1" eaLnBrk="1" hangingPunct="1"/>
            <a:r>
              <a:rPr lang="ja-JP" altLang="en-US" dirty="0" smtClean="0"/>
              <a:t>その定義と測定項目の内容の一致度</a:t>
            </a:r>
            <a:endParaRPr lang="en-US" altLang="ja-JP" dirty="0" smtClean="0"/>
          </a:p>
          <a:p>
            <a:pPr lvl="1" eaLnBrk="1" hangingPunct="1"/>
            <a:r>
              <a:rPr lang="ja-JP" altLang="en-US" dirty="0" smtClean="0"/>
              <a:t>他の変数との関連から似ているか似ていないか検討</a:t>
            </a:r>
            <a:endParaRPr lang="en-US" altLang="ja-JP" dirty="0" smtClean="0"/>
          </a:p>
          <a:p>
            <a:pPr eaLnBrk="1" hangingPunct="1"/>
            <a:r>
              <a:rPr lang="ja-JP" altLang="en-US" dirty="0" smtClean="0"/>
              <a:t>「意思決定支援」と「</a:t>
            </a:r>
            <a:r>
              <a:rPr lang="en-US" altLang="ja-JP" dirty="0" smtClean="0"/>
              <a:t>QOL</a:t>
            </a:r>
            <a:r>
              <a:rPr lang="ja-JP" altLang="en-US" dirty="0" smtClean="0"/>
              <a:t>」測定の信頼性と妥当性の確認</a:t>
            </a:r>
            <a:endParaRPr lang="en-US" altLang="ja-JP" dirty="0" smtClean="0"/>
          </a:p>
          <a:p>
            <a:pPr eaLnBrk="1" hangingPunct="1">
              <a:buFont typeface="Arial" charset="0"/>
              <a:buNone/>
            </a:pPr>
            <a:endParaRPr lang="ja-JP" altLang="en-US" dirty="0" smtClean="0"/>
          </a:p>
        </p:txBody>
      </p:sp>
      <p:sp>
        <p:nvSpPr>
          <p:cNvPr id="18435" name="フッター プレースホルダ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18436" name="スライド番号プレースホルダ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5332ABEA-9200-4960-B11D-1AC8D5744879}" type="slidenum">
              <a:rPr lang="ja-JP" altLang="en-US" smtClean="0"/>
              <a:pPr/>
              <a:t>12</a:t>
            </a:fld>
            <a:endParaRPr lang="ja-JP" altLang="en-US" smtClean="0"/>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変数の定義（意思決定支援）</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変数の測定すなわちある概念の測定には、その定義がないとできない</a:t>
            </a:r>
            <a:endParaRPr kumimoji="1" lang="en-US" altLang="ja-JP" dirty="0" smtClean="0"/>
          </a:p>
          <a:p>
            <a:r>
              <a:rPr lang="ja-JP" altLang="en-US" dirty="0" smtClean="0"/>
              <a:t>意思決定支援の定義は、問題解決のために選択肢を選ぶことを支援すること</a:t>
            </a:r>
            <a:endParaRPr lang="en-US" altLang="ja-JP" dirty="0" smtClean="0"/>
          </a:p>
          <a:p>
            <a:r>
              <a:rPr kumimoji="1" lang="ja-JP" altLang="en-US" dirty="0" smtClean="0"/>
              <a:t>意思決定支援としてできること</a:t>
            </a:r>
            <a:r>
              <a:rPr lang="ja-JP" altLang="en-US" dirty="0" smtClean="0"/>
              <a:t>（とりあえず）</a:t>
            </a:r>
            <a:endParaRPr kumimoji="1" lang="en-US" altLang="ja-JP" dirty="0" smtClean="0"/>
          </a:p>
          <a:p>
            <a:pPr lvl="1"/>
            <a:r>
              <a:rPr lang="ja-JP" altLang="en-US" dirty="0" smtClean="0"/>
              <a:t>問題の明確化</a:t>
            </a:r>
            <a:endParaRPr lang="en-US" altLang="ja-JP" dirty="0" smtClean="0"/>
          </a:p>
          <a:p>
            <a:pPr lvl="1"/>
            <a:r>
              <a:rPr lang="ja-JP" altLang="en-US" dirty="0" smtClean="0"/>
              <a:t>問題解決方法となる選択肢のリストアップ</a:t>
            </a:r>
            <a:endParaRPr lang="en-US" altLang="ja-JP" dirty="0" smtClean="0"/>
          </a:p>
          <a:p>
            <a:pPr lvl="1"/>
            <a:r>
              <a:rPr lang="ja-JP" altLang="en-US" dirty="0" smtClean="0"/>
              <a:t>各選択肢のメリット・デメリットについての情報提供</a:t>
            </a:r>
            <a:endParaRPr lang="en-US" altLang="ja-JP" dirty="0" smtClean="0"/>
          </a:p>
          <a:p>
            <a:pPr lvl="1"/>
            <a:r>
              <a:rPr lang="ja-JP" altLang="en-US" dirty="0" smtClean="0"/>
              <a:t>葛藤やジレンマの原因の明確化</a:t>
            </a:r>
            <a:endParaRPr lang="en-US" altLang="ja-JP" dirty="0" smtClean="0"/>
          </a:p>
          <a:p>
            <a:pPr lvl="1"/>
            <a:r>
              <a:rPr lang="ja-JP" altLang="en-US" dirty="0" smtClean="0"/>
              <a:t>家族などの意思決定支援者の確認</a:t>
            </a:r>
            <a:endParaRPr lang="en-US" altLang="ja-JP" dirty="0" smtClean="0"/>
          </a:p>
          <a:p>
            <a:pPr lvl="1"/>
            <a:r>
              <a:rPr lang="ja-JP" altLang="en-US" dirty="0" smtClean="0"/>
              <a:t>意思決定経験者（サポートグループ）の紹介</a:t>
            </a:r>
            <a:endParaRPr lang="en-US" altLang="ja-JP" dirty="0" smtClean="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13</a:t>
            </a:fld>
            <a:endParaRPr lang="ja-JP" altLang="en-US"/>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変数の定義</a:t>
            </a:r>
            <a:r>
              <a:rPr lang="ja-JP" altLang="en-US" dirty="0" smtClean="0"/>
              <a:t>（</a:t>
            </a:r>
            <a:r>
              <a:rPr lang="en-US" altLang="ja-JP" dirty="0" smtClean="0"/>
              <a:t>QOL</a:t>
            </a:r>
            <a:r>
              <a:rPr lang="ja-JP" altLang="en-US" dirty="0" smtClean="0"/>
              <a: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QOL</a:t>
            </a:r>
            <a:r>
              <a:rPr lang="ja-JP" altLang="en-US" dirty="0" smtClean="0"/>
              <a:t>の定義は、自己や環境への主観的</a:t>
            </a:r>
            <a:r>
              <a:rPr lang="en-US" altLang="ja-JP" dirty="0" smtClean="0"/>
              <a:t>well-being</a:t>
            </a:r>
            <a:r>
              <a:rPr lang="ja-JP" altLang="en-US" dirty="0" smtClean="0"/>
              <a:t>の評価？</a:t>
            </a:r>
            <a:endParaRPr lang="en-US" altLang="ja-JP" dirty="0" smtClean="0"/>
          </a:p>
          <a:p>
            <a:r>
              <a:rPr lang="ja-JP" altLang="en-US" dirty="0" smtClean="0"/>
              <a:t>政治学、経済学、医学等で違うが、身体的状態、心理的状態、社会関係、環境の５つの評価は必要</a:t>
            </a:r>
            <a:endParaRPr lang="en-US" altLang="ja-JP" dirty="0" smtClean="0"/>
          </a:p>
          <a:p>
            <a:r>
              <a:rPr lang="ja-JP" altLang="en-US" dirty="0" smtClean="0"/>
              <a:t>臨床系は身体と精神に偏る傾向がある・・</a:t>
            </a:r>
            <a:endParaRPr lang="en-US" altLang="ja-JP" dirty="0" smtClean="0"/>
          </a:p>
          <a:p>
            <a:r>
              <a:rPr lang="en-US" altLang="ja-JP" dirty="0" smtClean="0"/>
              <a:t>WHOQOL-BREF</a:t>
            </a:r>
            <a:r>
              <a:rPr lang="ja-JP" altLang="en-US" dirty="0" smtClean="0"/>
              <a:t>日本語版（</a:t>
            </a:r>
            <a:r>
              <a:rPr lang="en-US" altLang="ja-JP" dirty="0" smtClean="0"/>
              <a:t>26</a:t>
            </a:r>
            <a:r>
              <a:rPr lang="ja-JP" altLang="en-US" dirty="0" smtClean="0"/>
              <a:t>項目）にするか</a:t>
            </a:r>
          </a:p>
          <a:p>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14</a:t>
            </a:fld>
            <a:endParaRPr lang="ja-JP" altLang="en-US"/>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normAutofit fontScale="90000"/>
          </a:bodyPr>
          <a:lstStyle/>
          <a:p>
            <a:r>
              <a:rPr lang="ja-JP" altLang="en-US" dirty="0" smtClean="0"/>
              <a:t>既存の測定尺度か</a:t>
            </a:r>
            <a:r>
              <a:rPr lang="ja-JP" altLang="en-US" dirty="0"/>
              <a:t>作成するか</a:t>
            </a:r>
            <a:endParaRPr lang="ja-JP" altLang="en-US" dirty="0" smtClean="0"/>
          </a:p>
        </p:txBody>
      </p:sp>
      <p:sp>
        <p:nvSpPr>
          <p:cNvPr id="16387" name="コンテンツ プレースホルダ 3"/>
          <p:cNvSpPr>
            <a:spLocks noGrp="1"/>
          </p:cNvSpPr>
          <p:nvPr>
            <p:ph idx="1"/>
          </p:nvPr>
        </p:nvSpPr>
        <p:spPr/>
        <p:txBody>
          <a:bodyPr>
            <a:normAutofit/>
          </a:bodyPr>
          <a:lstStyle/>
          <a:p>
            <a:r>
              <a:rPr lang="ja-JP" altLang="en-US" dirty="0" smtClean="0"/>
              <a:t>すでにある開発された尺度かそうでないか</a:t>
            </a:r>
            <a:endParaRPr lang="en-US" altLang="ja-JP" dirty="0" smtClean="0"/>
          </a:p>
          <a:p>
            <a:r>
              <a:rPr lang="en-US" dirty="0" smtClean="0"/>
              <a:t>QOL</a:t>
            </a:r>
            <a:r>
              <a:rPr lang="ja-JP" altLang="en-US" dirty="0" smtClean="0"/>
              <a:t>尺度は種類も多く、保険で複数測定という手もある</a:t>
            </a:r>
            <a:endParaRPr lang="en-US" altLang="ja-JP" dirty="0" smtClean="0"/>
          </a:p>
          <a:p>
            <a:r>
              <a:rPr lang="ja-JP" altLang="en-US" dirty="0" smtClean="0"/>
              <a:t>自分の研究対象で、信頼性と妥当性が数多く確認されているものなら自分で検討する手間が省ける</a:t>
            </a:r>
            <a:endParaRPr lang="en-US" altLang="ja-JP" dirty="0" smtClean="0"/>
          </a:p>
          <a:p>
            <a:r>
              <a:rPr lang="ja-JP" altLang="en-US" dirty="0" smtClean="0"/>
              <a:t>対象が違ったり、信頼性と妥当性が不十分ならオリジナルの測定が必要→尺度作成</a:t>
            </a:r>
            <a:endParaRPr lang="en-US" altLang="ja-JP" dirty="0" smtClean="0"/>
          </a:p>
          <a:p>
            <a:r>
              <a:rPr lang="ja-JP" altLang="en-US" dirty="0" smtClean="0"/>
              <a:t>意思決定支援は作るしかないだろう</a:t>
            </a:r>
            <a:endParaRPr lang="en-US" altLang="ja-JP" dirty="0" smtClean="0"/>
          </a:p>
          <a:p>
            <a:endParaRPr lang="en-US" altLang="ja-JP" dirty="0" smtClean="0"/>
          </a:p>
        </p:txBody>
      </p:sp>
      <p:sp>
        <p:nvSpPr>
          <p:cNvPr id="19459" name="フッター プレースホルダ 4"/>
          <p:cNvSpPr>
            <a:spLocks noGrp="1"/>
          </p:cNvSpPr>
          <p:nvPr>
            <p:ph type="ftr" sz="quarter" idx="11"/>
          </p:nvPr>
        </p:nvSpPr>
        <p:spPr/>
        <p:txBody>
          <a:bodyPr/>
          <a:lstStyle/>
          <a:p>
            <a:r>
              <a:rPr lang="zh-TW" altLang="en-US" smtClean="0"/>
              <a:t>中山和弘（聖路加看護大学）</a:t>
            </a:r>
            <a:endParaRPr lang="ja-JP" altLang="en-US" smtClean="0"/>
          </a:p>
        </p:txBody>
      </p:sp>
      <p:sp>
        <p:nvSpPr>
          <p:cNvPr id="19460" name="スライド番号プレースホルダ 3"/>
          <p:cNvSpPr>
            <a:spLocks noGrp="1"/>
          </p:cNvSpPr>
          <p:nvPr>
            <p:ph type="sldNum" sz="quarter" idx="12"/>
          </p:nvPr>
        </p:nvSpPr>
        <p:spPr/>
        <p:txBody>
          <a:bodyPr/>
          <a:lstStyle/>
          <a:p>
            <a:fld id="{80975261-AE81-4A04-9FE2-EF2490D40050}" type="slidenum">
              <a:rPr lang="ja-JP" altLang="en-US" smtClean="0"/>
              <a:pPr/>
              <a:t>15</a:t>
            </a:fld>
            <a:endParaRPr lang="ja-JP" altLang="en-US" smtClean="0"/>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測定尺度をつくるには</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en-US" dirty="0" smtClean="0"/>
              <a:t>変数の定義に従って項目の収集（アイテムプール）</a:t>
            </a:r>
            <a:endParaRPr lang="en-US" altLang="ja-JP" dirty="0" smtClean="0"/>
          </a:p>
          <a:p>
            <a:r>
              <a:rPr lang="ja-JP" altLang="en-US" dirty="0" smtClean="0"/>
              <a:t>意思決定支援は６つあるが、それぞれ内容を考える</a:t>
            </a:r>
            <a:endParaRPr lang="en-US" altLang="ja-JP" dirty="0" smtClean="0"/>
          </a:p>
          <a:p>
            <a:r>
              <a:rPr lang="ja-JP" altLang="en-US" dirty="0" smtClean="0"/>
              <a:t>文献、聞き取り、</a:t>
            </a:r>
            <a:r>
              <a:rPr lang="en-US" altLang="ja-JP" dirty="0" smtClean="0"/>
              <a:t>Web</a:t>
            </a:r>
            <a:r>
              <a:rPr lang="ja-JP" altLang="en-US" dirty="0" smtClean="0"/>
              <a:t>でも何でも使って情報収集</a:t>
            </a:r>
            <a:endParaRPr lang="en-US" altLang="ja-JP" dirty="0" smtClean="0"/>
          </a:p>
          <a:p>
            <a:r>
              <a:rPr lang="ja-JP" altLang="en-US" dirty="0" smtClean="0"/>
              <a:t>各項目の選択肢は何にするか</a:t>
            </a:r>
            <a:endParaRPr lang="en-US" altLang="ja-JP" dirty="0" smtClean="0"/>
          </a:p>
          <a:p>
            <a:r>
              <a:rPr lang="ja-JP" altLang="en-US" dirty="0" smtClean="0"/>
              <a:t>「たいへんそう思う」から「まったくそう思わない」の</a:t>
            </a:r>
            <a:r>
              <a:rPr lang="en-US" altLang="ja-JP" dirty="0" smtClean="0"/>
              <a:t>5</a:t>
            </a:r>
            <a:r>
              <a:rPr lang="ja-JP" altLang="en-US" dirty="0" smtClean="0"/>
              <a:t>件法にしよう（</a:t>
            </a:r>
            <a:r>
              <a:rPr lang="en-US" altLang="ja-JP" dirty="0" smtClean="0"/>
              <a:t>5</a:t>
            </a:r>
            <a:r>
              <a:rPr lang="ja-JP" altLang="en-US" dirty="0" smtClean="0"/>
              <a:t>件法以上でサンプルが多ければ量的データとして扱えるという研究も）</a:t>
            </a:r>
            <a:endParaRPr lang="en-US" altLang="ja-JP" dirty="0" smtClean="0"/>
          </a:p>
          <a:p>
            <a:r>
              <a:rPr lang="ja-JP" altLang="en-US" dirty="0" smtClean="0"/>
              <a:t>人による回答のばらつき（分散）を捉える必要</a:t>
            </a:r>
            <a:endParaRPr lang="en-US" altLang="ja-JP" dirty="0" smtClean="0"/>
          </a:p>
          <a:p>
            <a:r>
              <a:rPr lang="ja-JP" altLang="en-US" dirty="0" smtClean="0"/>
              <a:t>ほとんどの人が同じ値や選択肢になるのでは、人による違いがなぜ生じているのか説明できない</a:t>
            </a:r>
            <a:endParaRPr lang="en-US" altLang="ja-JP" dirty="0" smtClean="0"/>
          </a:p>
          <a:p>
            <a:r>
              <a:rPr lang="en-US" altLang="ja-JP" dirty="0" smtClean="0"/>
              <a:t>5</a:t>
            </a:r>
            <a:r>
              <a:rPr lang="ja-JP" altLang="en-US" dirty="0" smtClean="0"/>
              <a:t>件法なら真ん中（</a:t>
            </a:r>
            <a:r>
              <a:rPr lang="en-US" altLang="ja-JP" dirty="0" smtClean="0"/>
              <a:t>3</a:t>
            </a:r>
            <a:r>
              <a:rPr lang="ja-JP" altLang="en-US" dirty="0" smtClean="0"/>
              <a:t>）を中心に分布させたい</a:t>
            </a:r>
            <a:endParaRPr lang="en-US" altLang="ja-JP" dirty="0" smtClean="0"/>
          </a:p>
          <a:p>
            <a:endParaRPr lang="en-US" altLang="ja-JP" dirty="0" smtClean="0"/>
          </a:p>
        </p:txBody>
      </p:sp>
      <p:sp>
        <p:nvSpPr>
          <p:cNvPr id="4" name="フッター プレースホルダ 3"/>
          <p:cNvSpPr>
            <a:spLocks noGrp="1"/>
          </p:cNvSpPr>
          <p:nvPr>
            <p:ph type="ftr" sz="quarter" idx="11"/>
          </p:nvPr>
        </p:nvSpPr>
        <p:spPr/>
        <p:txBody>
          <a:bodyPr/>
          <a:lstStyle/>
          <a:p>
            <a:pPr>
              <a:defRPr/>
            </a:pPr>
            <a:r>
              <a:rPr lang="zh-TW" altLang="en-US" dirty="0" smtClean="0"/>
              <a:t>中山和弘（聖路加看護大学）</a:t>
            </a:r>
            <a:endParaRPr lang="ja-JP" altLang="en-US" dirty="0"/>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16</a:t>
            </a:fld>
            <a:endParaRPr lang="ja-JP" altLang="en-US" dirty="0"/>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変数は量的か質的か、その他</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データは量的か質的か</a:t>
            </a:r>
            <a:endParaRPr lang="en-US" altLang="ja-JP" dirty="0" smtClean="0"/>
          </a:p>
          <a:p>
            <a:r>
              <a:rPr lang="ja-JP" altLang="en-US" dirty="0" smtClean="0"/>
              <a:t>量的研究と質的研究とは別次元：両方に存在</a:t>
            </a:r>
            <a:endParaRPr lang="en-US" altLang="ja-JP" dirty="0" smtClean="0"/>
          </a:p>
          <a:p>
            <a:r>
              <a:rPr lang="ja-JP" altLang="en-US" dirty="0" smtClean="0"/>
              <a:t>量的は数字である必要、質は別（文字など）</a:t>
            </a:r>
            <a:endParaRPr lang="en-US" altLang="ja-JP" dirty="0" smtClean="0"/>
          </a:p>
          <a:p>
            <a:r>
              <a:rPr lang="ja-JP" altLang="en-US" dirty="0" smtClean="0"/>
              <a:t>量と質では関連をみる統計的手法が違う</a:t>
            </a:r>
            <a:endParaRPr lang="en-US" altLang="ja-JP" dirty="0" smtClean="0"/>
          </a:p>
          <a:p>
            <a:r>
              <a:rPr lang="ja-JP" altLang="en-US" dirty="0" smtClean="0"/>
              <a:t>量のほうが分散があり情報量が多い</a:t>
            </a:r>
            <a:endParaRPr lang="en-US" altLang="ja-JP" dirty="0" smtClean="0"/>
          </a:p>
          <a:p>
            <a:r>
              <a:rPr lang="ja-JP" altLang="en-US" dirty="0" smtClean="0"/>
              <a:t>量</a:t>
            </a:r>
            <a:r>
              <a:rPr lang="ja-JP" altLang="en-US" dirty="0" err="1" smtClean="0"/>
              <a:t>ー</a:t>
            </a:r>
            <a:r>
              <a:rPr lang="ja-JP" altLang="en-US" dirty="0" smtClean="0"/>
              <a:t>反応関係＝強い因果関係</a:t>
            </a:r>
            <a:endParaRPr lang="en-US" altLang="ja-JP" dirty="0" smtClean="0"/>
          </a:p>
          <a:p>
            <a:r>
              <a:rPr lang="ja-JP" altLang="en-US" dirty="0" smtClean="0"/>
              <a:t>量は質に変換可能なのでなるべく量的に測定</a:t>
            </a:r>
          </a:p>
          <a:p>
            <a:r>
              <a:rPr lang="ja-JP" altLang="en-US" dirty="0" smtClean="0"/>
              <a:t>こころなど</a:t>
            </a:r>
            <a:r>
              <a:rPr kumimoji="1" lang="ja-JP" altLang="en-US" dirty="0" smtClean="0"/>
              <a:t>直接目に見えないものか？→あとで</a:t>
            </a:r>
            <a:endParaRPr kumimoji="1" lang="en-US" altLang="ja-JP" dirty="0" smtClean="0"/>
          </a:p>
          <a:p>
            <a:r>
              <a:rPr lang="ja-JP" altLang="en-US" dirty="0" smtClean="0"/>
              <a:t>因果関係を示すには２時点以上で測るほうがよい（支援の前後など）</a:t>
            </a:r>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17</a:t>
            </a:fld>
            <a:endParaRPr lang="ja-JP" altLang="en-US"/>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分散の持つ意味</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統計を嫌う人は「何でも平均値で見て・・・」</a:t>
            </a:r>
            <a:endParaRPr lang="en-US" altLang="ja-JP" dirty="0" smtClean="0"/>
          </a:p>
          <a:p>
            <a:r>
              <a:rPr lang="ja-JP" altLang="en-US" dirty="0" smtClean="0"/>
              <a:t>平均値は代表値で、分布の中心をあらわす</a:t>
            </a:r>
            <a:endParaRPr lang="en-US" altLang="ja-JP" dirty="0" smtClean="0"/>
          </a:p>
          <a:p>
            <a:r>
              <a:rPr lang="ja-JP" altLang="en-US" dirty="0" smtClean="0"/>
              <a:t>統計的分析の対象は中心ではなく、ばらつき</a:t>
            </a:r>
            <a:endParaRPr lang="en-US" altLang="ja-JP" dirty="0" smtClean="0"/>
          </a:p>
          <a:p>
            <a:r>
              <a:rPr lang="ja-JP" altLang="en-US" dirty="0" smtClean="0"/>
              <a:t>平均値はばらつきを把握するための基準</a:t>
            </a:r>
            <a:endParaRPr lang="en-US" altLang="ja-JP" dirty="0" smtClean="0"/>
          </a:p>
          <a:p>
            <a:r>
              <a:rPr lang="ja-JP" altLang="en-US" dirty="0" smtClean="0"/>
              <a:t>基準がないと、一人ひとりの位置が定まらない</a:t>
            </a:r>
            <a:endParaRPr lang="en-US" altLang="ja-JP" dirty="0" smtClean="0"/>
          </a:p>
          <a:p>
            <a:r>
              <a:rPr lang="ja-JP" altLang="en-US" dirty="0" smtClean="0"/>
              <a:t>個性的な、例外的な、特別な人も発見できる</a:t>
            </a:r>
          </a:p>
          <a:p>
            <a:r>
              <a:rPr lang="ja-JP" altLang="en-US" dirty="0" smtClean="0"/>
              <a:t>平均値からどのように離れているのかをあらわすために、分散＝</a:t>
            </a:r>
            <a:r>
              <a:rPr lang="en-US" altLang="ja-JP" dirty="0" smtClean="0"/>
              <a:t>(</a:t>
            </a:r>
            <a:r>
              <a:rPr lang="ja-JP" altLang="en-US" dirty="0" smtClean="0"/>
              <a:t>標準偏差</a:t>
            </a:r>
            <a:r>
              <a:rPr lang="en-US" altLang="ja-JP" dirty="0" smtClean="0"/>
              <a:t>)</a:t>
            </a:r>
            <a:r>
              <a:rPr lang="en-US" altLang="ja-JP" sz="2600" baseline="30000" dirty="0" smtClean="0"/>
              <a:t>2</a:t>
            </a:r>
            <a:r>
              <a:rPr lang="ja-JP" altLang="en-US" dirty="0" smtClean="0"/>
              <a:t>がある</a:t>
            </a:r>
          </a:p>
          <a:p>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dirty="0" smtClean="0"/>
              <a:t>中山和弘（聖路加看護大学）</a:t>
            </a:r>
            <a:endParaRPr lang="ja-JP" altLang="en-US" dirty="0"/>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18</a:t>
            </a:fld>
            <a:endParaRPr lang="ja-JP" altLang="en-US" dirty="0"/>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偏差がいのち</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偏差＝観測値</a:t>
            </a:r>
            <a:r>
              <a:rPr kumimoji="1" lang="ja-JP" altLang="en-US" dirty="0" err="1" smtClean="0"/>
              <a:t>ー</a:t>
            </a:r>
            <a:r>
              <a:rPr kumimoji="1" lang="ja-JP" altLang="en-US" dirty="0" smtClean="0"/>
              <a:t>平均値</a:t>
            </a:r>
            <a:r>
              <a:rPr lang="ja-JP" altLang="en-US" dirty="0" smtClean="0"/>
              <a:t>＝平均値からのずれ</a:t>
            </a:r>
            <a:endParaRPr lang="en-US" altLang="ja-JP" dirty="0" smtClean="0"/>
          </a:p>
          <a:p>
            <a:r>
              <a:rPr lang="ja-JP" altLang="en-US" dirty="0" smtClean="0"/>
              <a:t>＋とーがあるので→</a:t>
            </a:r>
            <a:r>
              <a:rPr lang="en-US" altLang="ja-JP" dirty="0" smtClean="0"/>
              <a:t>(</a:t>
            </a:r>
            <a:r>
              <a:rPr lang="ja-JP" altLang="en-US" dirty="0" smtClean="0"/>
              <a:t>偏差</a:t>
            </a:r>
            <a:r>
              <a:rPr lang="en-US" altLang="ja-JP" dirty="0" smtClean="0"/>
              <a:t>)</a:t>
            </a:r>
            <a:r>
              <a:rPr lang="en-US" altLang="ja-JP" baseline="30000" dirty="0" smtClean="0"/>
              <a:t>2</a:t>
            </a:r>
            <a:r>
              <a:rPr lang="ja-JP" altLang="en-US" dirty="0" smtClean="0"/>
              <a:t>→その平均値＝分散</a:t>
            </a:r>
            <a:endParaRPr lang="en-US" altLang="ja-JP" dirty="0" smtClean="0"/>
          </a:p>
          <a:p>
            <a:r>
              <a:rPr lang="ja-JP" altLang="en-US" dirty="0" smtClean="0"/>
              <a:t>分散の平方根＝</a:t>
            </a:r>
            <a:r>
              <a:rPr lang="ja-JP" altLang="en-US" smtClean="0"/>
              <a:t>標準偏差</a:t>
            </a:r>
            <a:endParaRPr lang="en-US" altLang="ja-JP" dirty="0" smtClean="0"/>
          </a:p>
          <a:p>
            <a:r>
              <a:rPr kumimoji="1" lang="ja-JP" altLang="en-US" dirty="0" smtClean="0"/>
              <a:t>相関係数は、一人ひとりの偏差から計算</a:t>
            </a:r>
            <a:endParaRPr kumimoji="1" lang="en-US" altLang="ja-JP" dirty="0" smtClean="0"/>
          </a:p>
          <a:p>
            <a:r>
              <a:rPr lang="en-US" altLang="ja-JP" dirty="0" smtClean="0"/>
              <a:t>X</a:t>
            </a:r>
            <a:r>
              <a:rPr lang="ja-JP" altLang="en-US" dirty="0" smtClean="0"/>
              <a:t>と</a:t>
            </a:r>
            <a:r>
              <a:rPr lang="en-US" altLang="ja-JP" dirty="0" smtClean="0"/>
              <a:t>Y:X</a:t>
            </a:r>
            <a:r>
              <a:rPr lang="ja-JP" altLang="en-US" dirty="0" smtClean="0"/>
              <a:t>の偏差</a:t>
            </a:r>
            <a:r>
              <a:rPr lang="en-US" altLang="ja-JP" dirty="0" smtClean="0"/>
              <a:t>×Y</a:t>
            </a:r>
            <a:r>
              <a:rPr lang="ja-JP" altLang="en-US" dirty="0" smtClean="0"/>
              <a:t>の偏差の合計から共に変動する量→共分散</a:t>
            </a:r>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19</a:t>
            </a:fld>
            <a:endParaRPr lang="ja-JP" altLang="en-US"/>
          </a:p>
        </p:txBody>
      </p:sp>
      <p:pic>
        <p:nvPicPr>
          <p:cNvPr id="6" name="Picture 2"/>
          <p:cNvPicPr>
            <a:picLocks noChangeAspect="1" noChangeArrowheads="1"/>
          </p:cNvPicPr>
          <p:nvPr/>
        </p:nvPicPr>
        <p:blipFill rotWithShape="1">
          <a:blip r:embed="rId2" cstate="print"/>
          <a:srcRect l="-3016" t="136" r="1" b="31378"/>
          <a:stretch/>
        </p:blipFill>
        <p:spPr bwMode="auto">
          <a:xfrm>
            <a:off x="3203848" y="4149080"/>
            <a:ext cx="5231485" cy="1728192"/>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normAutofit/>
          </a:bodyPr>
          <a:lstStyle/>
          <a:p>
            <a:r>
              <a:rPr lang="ja-JP" altLang="en-US" dirty="0"/>
              <a:t>自己紹介</a:t>
            </a:r>
            <a:endParaRPr lang="ja-JP" altLang="en-US" dirty="0" smtClean="0"/>
          </a:p>
        </p:txBody>
      </p:sp>
      <p:sp>
        <p:nvSpPr>
          <p:cNvPr id="11267" name="コンテンツ プレースホルダ 2"/>
          <p:cNvSpPr>
            <a:spLocks noGrp="1"/>
          </p:cNvSpPr>
          <p:nvPr>
            <p:ph idx="1"/>
          </p:nvPr>
        </p:nvSpPr>
        <p:spPr/>
        <p:txBody>
          <a:bodyPr>
            <a:normAutofit fontScale="92500" lnSpcReduction="10000"/>
          </a:bodyPr>
          <a:lstStyle/>
          <a:p>
            <a:r>
              <a:rPr lang="ja-JP" altLang="en-US" dirty="0" smtClean="0"/>
              <a:t>専門領域：保健医療社会学・情報学</a:t>
            </a:r>
            <a:endParaRPr lang="en-US" altLang="ja-JP" dirty="0" smtClean="0"/>
          </a:p>
          <a:p>
            <a:r>
              <a:rPr lang="ja-JP" altLang="en-US" dirty="0" smtClean="0"/>
              <a:t>新たな領域としての看護情報学へのチャレンジ</a:t>
            </a:r>
            <a:endParaRPr lang="en-US" altLang="ja-JP" dirty="0" smtClean="0"/>
          </a:p>
          <a:p>
            <a:r>
              <a:rPr lang="ja-JP" altLang="en-US" dirty="0" smtClean="0"/>
              <a:t>研究テーマ</a:t>
            </a:r>
            <a:endParaRPr lang="en-US" altLang="ja-JP" dirty="0" smtClean="0"/>
          </a:p>
          <a:p>
            <a:pPr lvl="1"/>
            <a:r>
              <a:rPr lang="en-US" altLang="ja-JP" dirty="0" smtClean="0"/>
              <a:t>ICT</a:t>
            </a:r>
            <a:r>
              <a:rPr lang="ja-JP" altLang="en-US" dirty="0" smtClean="0"/>
              <a:t>などによる健康情報のわかりやすい提供・共有（ヘルス・コミュニケーション）</a:t>
            </a:r>
            <a:endParaRPr lang="en-US" altLang="ja-JP" dirty="0" smtClean="0"/>
          </a:p>
          <a:p>
            <a:pPr lvl="1"/>
            <a:r>
              <a:rPr lang="ja-JP" altLang="en-US" dirty="0" smtClean="0"/>
              <a:t>情報に基づく意思決定（ヘルスリテラシー ）支援</a:t>
            </a:r>
            <a:endParaRPr lang="en-US" altLang="ja-JP" dirty="0" smtClean="0"/>
          </a:p>
          <a:p>
            <a:pPr lvl="1"/>
            <a:r>
              <a:rPr lang="ja-JP" altLang="en-US" dirty="0" smtClean="0"/>
              <a:t>行動変容・ストレス（ポジティブ）コーピング支援</a:t>
            </a:r>
            <a:endParaRPr lang="en-US" altLang="ja-JP" dirty="0" smtClean="0"/>
          </a:p>
          <a:p>
            <a:pPr lvl="1"/>
            <a:r>
              <a:rPr lang="ja-JP" altLang="en-US" dirty="0" smtClean="0"/>
              <a:t>サポートネットワークやコミュニティ・ソーシャルキャピタルづくり</a:t>
            </a:r>
            <a:endParaRPr lang="en-US" altLang="ja-JP" dirty="0" smtClean="0"/>
          </a:p>
          <a:p>
            <a:pPr lvl="1"/>
            <a:r>
              <a:rPr lang="ja-JP" altLang="en-US" dirty="0" smtClean="0"/>
              <a:t>多変量解析、探索的データ解析のわかりやすい学習方法</a:t>
            </a:r>
            <a:endParaRPr lang="en-US" altLang="ja-JP" dirty="0" smtClean="0"/>
          </a:p>
          <a:p>
            <a:r>
              <a:rPr lang="ja-JP" altLang="en-US" dirty="0" smtClean="0"/>
              <a:t>大学院生募集中</a:t>
            </a:r>
            <a:endParaRPr lang="en-US" altLang="ja-JP" dirty="0" smtClean="0"/>
          </a:p>
          <a:p>
            <a:r>
              <a:rPr lang="ja-JP" altLang="en-US" dirty="0" smtClean="0"/>
              <a:t>サイト「ナースに役立つ種類のサイトとは？」</a:t>
            </a:r>
            <a:r>
              <a:rPr lang="en-US" altLang="ja-JP" dirty="0" smtClean="0">
                <a:hlinkClick r:id="rId2"/>
              </a:rPr>
              <a:t>http://www.nursessoul.info/</a:t>
            </a:r>
            <a:endParaRPr lang="en-US" altLang="ja-JP" dirty="0" smtClean="0"/>
          </a:p>
          <a:p>
            <a:endParaRPr lang="en-US" altLang="ja-JP" dirty="0" smtClean="0"/>
          </a:p>
          <a:p>
            <a:endParaRPr lang="en-US" altLang="ja-JP" dirty="0" smtClean="0"/>
          </a:p>
          <a:p>
            <a:pPr>
              <a:buNone/>
            </a:pPr>
            <a:endParaRPr lang="en-US" altLang="ja-JP" dirty="0" smtClean="0"/>
          </a:p>
        </p:txBody>
      </p:sp>
      <p:sp>
        <p:nvSpPr>
          <p:cNvPr id="11268" name="フッター プレースホルダ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11269" name="スライド番号プレースホルダ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F3EDAC0A-D6E2-4B7E-90A2-0388251078EE}" type="slidenum">
              <a:rPr lang="ja-JP" altLang="en-US" smtClean="0"/>
              <a:pPr/>
              <a:t>2</a:t>
            </a:fld>
            <a:endParaRPr lang="ja-JP" altLang="en-US" smtClean="0"/>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normAutofit fontScale="90000"/>
          </a:bodyPr>
          <a:lstStyle/>
          <a:p>
            <a:pPr eaLnBrk="1" hangingPunct="1"/>
            <a:r>
              <a:rPr lang="ja-JP" altLang="en-US" dirty="0" smtClean="0"/>
              <a:t>測定への思いや考えの影響</a:t>
            </a:r>
          </a:p>
        </p:txBody>
      </p:sp>
      <p:sp>
        <p:nvSpPr>
          <p:cNvPr id="20485" name="コンテンツ プレースホルダ 2"/>
          <p:cNvSpPr>
            <a:spLocks noGrp="1"/>
          </p:cNvSpPr>
          <p:nvPr>
            <p:ph idx="1"/>
          </p:nvPr>
        </p:nvSpPr>
        <p:spPr/>
        <p:txBody>
          <a:bodyPr>
            <a:normAutofit lnSpcReduction="10000"/>
          </a:bodyPr>
          <a:lstStyle/>
          <a:p>
            <a:r>
              <a:rPr lang="ja-JP" altLang="en-US" dirty="0" smtClean="0"/>
              <a:t>測定者と対象者の思いや考え（知識、記憶、経験、感情、価値、態度、信念、意思、思考）などの測定への影響→測定バイアス</a:t>
            </a:r>
            <a:endParaRPr lang="en-US" altLang="ja-JP" dirty="0" smtClean="0"/>
          </a:p>
          <a:p>
            <a:r>
              <a:rPr lang="ja-JP" altLang="en-US" dirty="0" smtClean="0"/>
              <a:t>記憶における過大評価と過小評価など</a:t>
            </a:r>
            <a:endParaRPr lang="en-US" altLang="ja-JP" dirty="0" smtClean="0"/>
          </a:p>
          <a:p>
            <a:pPr eaLnBrk="1" hangingPunct="1"/>
            <a:r>
              <a:rPr lang="ja-JP" altLang="en-US" dirty="0" smtClean="0"/>
              <a:t>自記式かインタビューか、既存データか</a:t>
            </a:r>
            <a:endParaRPr lang="en-US" altLang="ja-JP" dirty="0" smtClean="0"/>
          </a:p>
          <a:p>
            <a:pPr eaLnBrk="1" hangingPunct="1"/>
            <a:r>
              <a:rPr lang="ja-JP" altLang="en-US" dirty="0" smtClean="0"/>
              <a:t>質問者、回答者で答えにくさ（逆も）、誘導</a:t>
            </a:r>
            <a:endParaRPr lang="en-US" altLang="ja-JP" dirty="0" smtClean="0"/>
          </a:p>
          <a:p>
            <a:pPr eaLnBrk="1" hangingPunct="1"/>
            <a:r>
              <a:rPr lang="ja-JP" altLang="en-US" dirty="0" smtClean="0"/>
              <a:t>適切なコミュニケーションがとれているのか＝伝える情報と受け取る情報が一致しているか</a:t>
            </a:r>
            <a:endParaRPr lang="en-US" altLang="ja-JP" dirty="0" smtClean="0"/>
          </a:p>
          <a:p>
            <a:pPr eaLnBrk="1" hangingPunct="1"/>
            <a:r>
              <a:rPr lang="ja-JP" altLang="en-US" dirty="0" smtClean="0"/>
              <a:t>情報＝データと価値→表現と内容→形と意味</a:t>
            </a:r>
            <a:endParaRPr lang="en-US" altLang="ja-JP" dirty="0" smtClean="0"/>
          </a:p>
          <a:p>
            <a:pPr eaLnBrk="1" hangingPunct="1"/>
            <a:r>
              <a:rPr lang="ja-JP" altLang="en-US" dirty="0" smtClean="0"/>
              <a:t>介入研究の場合、マスキング（盲検化）</a:t>
            </a:r>
            <a:endParaRPr lang="en-US" altLang="ja-JP" dirty="0" smtClean="0"/>
          </a:p>
          <a:p>
            <a:pPr eaLnBrk="1" hangingPunct="1"/>
            <a:r>
              <a:rPr lang="ja-JP" altLang="en-US" dirty="0" smtClean="0"/>
              <a:t>研究は対象とのコミュニケーション！</a:t>
            </a:r>
            <a:endParaRPr lang="en-US" altLang="ja-JP" dirty="0" smtClean="0"/>
          </a:p>
          <a:p>
            <a:pPr eaLnBrk="1" hangingPunct="1"/>
            <a:endParaRPr lang="en-US" altLang="ja-JP" dirty="0" smtClean="0"/>
          </a:p>
          <a:p>
            <a:pPr eaLnBrk="1" hangingPunct="1"/>
            <a:endParaRPr lang="en-US" altLang="ja-JP" dirty="0" smtClean="0"/>
          </a:p>
          <a:p>
            <a:pPr eaLnBrk="1" hangingPunct="1"/>
            <a:endParaRPr lang="en-US" altLang="ja-JP" dirty="0" smtClean="0"/>
          </a:p>
          <a:p>
            <a:pPr eaLnBrk="1" hangingPunct="1"/>
            <a:endParaRPr lang="ja-JP" altLang="en-US" dirty="0" smtClean="0"/>
          </a:p>
        </p:txBody>
      </p:sp>
      <p:sp>
        <p:nvSpPr>
          <p:cNvPr id="20483" name="フッター プレースホルダ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20484" name="スライド番号プレースホルダ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E1C85E3E-6F89-4BC1-8784-25399180E429}" type="slidenum">
              <a:rPr lang="ja-JP" altLang="en-US" smtClean="0"/>
              <a:pPr/>
              <a:t>20</a:t>
            </a:fld>
            <a:endParaRPr lang="ja-JP" altLang="en-US" smtClean="0"/>
          </a:p>
        </p:txBody>
      </p:sp>
    </p:spTree>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normAutofit fontScale="90000"/>
          </a:bodyPr>
          <a:lstStyle/>
          <a:p>
            <a:pPr eaLnBrk="1" hangingPunct="1"/>
            <a:r>
              <a:rPr lang="ja-JP" altLang="en-US" smtClean="0"/>
              <a:t>変数測定が大丈夫なら次は</a:t>
            </a:r>
            <a:endParaRPr lang="ja-JP" altLang="en-US" dirty="0" smtClean="0"/>
          </a:p>
        </p:txBody>
      </p:sp>
      <p:grpSp>
        <p:nvGrpSpPr>
          <p:cNvPr id="21509" name="Group 2"/>
          <p:cNvGrpSpPr>
            <a:grpSpLocks noGrp="1"/>
          </p:cNvGrpSpPr>
          <p:nvPr/>
        </p:nvGrpSpPr>
        <p:grpSpPr bwMode="auto">
          <a:xfrm>
            <a:off x="500063" y="1597025"/>
            <a:ext cx="7769225" cy="4048125"/>
            <a:chOff x="786" y="9038"/>
            <a:chExt cx="3427" cy="1336"/>
          </a:xfrm>
        </p:grpSpPr>
        <p:sp>
          <p:nvSpPr>
            <p:cNvPr id="9225" name="Text Box 3"/>
            <p:cNvSpPr txBox="1">
              <a:spLocks noChangeArrowheads="1"/>
            </p:cNvSpPr>
            <p:nvPr/>
          </p:nvSpPr>
          <p:spPr bwMode="auto">
            <a:xfrm>
              <a:off x="3055" y="9501"/>
              <a:ext cx="1158" cy="513"/>
            </a:xfrm>
            <a:prstGeom prst="rect">
              <a:avLst/>
            </a:prstGeom>
            <a:solidFill>
              <a:srgbClr val="FFFFFF"/>
            </a:solidFill>
            <a:ln w="63500">
              <a:solidFill>
                <a:srgbClr val="00B050"/>
              </a:solidFill>
              <a:miter lim="800000"/>
              <a:headEnd/>
              <a:tailEnd/>
            </a:ln>
          </p:spPr>
          <p:txBody>
            <a:bodyPr anchor="ctr"/>
            <a:lstStyle/>
            <a:p>
              <a:pPr algn="ctr">
                <a:defRPr/>
              </a:pPr>
              <a:r>
                <a:rPr lang="en-US" altLang="ja-JP" sz="3600" dirty="0" smtClean="0">
                  <a:latin typeface="Century" pitchFamily="18" charset="0"/>
                  <a:ea typeface="+mj-ea"/>
                </a:rPr>
                <a:t>QOL</a:t>
              </a:r>
              <a:endParaRPr lang="ja-JP" altLang="ja-JP" sz="3600" dirty="0">
                <a:latin typeface="Century" pitchFamily="18" charset="0"/>
                <a:ea typeface="+mj-ea"/>
              </a:endParaRPr>
            </a:p>
          </p:txBody>
        </p:sp>
        <p:sp>
          <p:nvSpPr>
            <p:cNvPr id="21514" name="Text Box 4"/>
            <p:cNvSpPr txBox="1">
              <a:spLocks noChangeArrowheads="1"/>
            </p:cNvSpPr>
            <p:nvPr/>
          </p:nvSpPr>
          <p:spPr bwMode="auto">
            <a:xfrm>
              <a:off x="786" y="9038"/>
              <a:ext cx="1410" cy="314"/>
            </a:xfrm>
            <a:prstGeom prst="rect">
              <a:avLst/>
            </a:prstGeom>
            <a:solidFill>
              <a:srgbClr val="FFFFFF"/>
            </a:solidFill>
            <a:ln w="63500">
              <a:solidFill>
                <a:srgbClr val="00B050"/>
              </a:solidFill>
              <a:miter lim="800000"/>
              <a:headEnd/>
              <a:tailEnd/>
            </a:ln>
          </p:spPr>
          <p:txBody>
            <a:bodyPr anchor="ctr"/>
            <a:lstStyle/>
            <a:p>
              <a:pPr algn="ctr"/>
              <a:r>
                <a:rPr lang="ja-JP" altLang="en-US" sz="3200" dirty="0"/>
                <a:t>意思決定</a:t>
              </a:r>
              <a:r>
                <a:rPr lang="ja-JP" altLang="en-US" sz="3200" dirty="0" smtClean="0"/>
                <a:t>支援</a:t>
              </a:r>
              <a:endParaRPr lang="ja-JP" altLang="ja-JP" sz="3200" dirty="0"/>
            </a:p>
          </p:txBody>
        </p:sp>
        <p:sp>
          <p:nvSpPr>
            <p:cNvPr id="21515" name="Text Box 5"/>
            <p:cNvSpPr txBox="1">
              <a:spLocks noChangeArrowheads="1"/>
            </p:cNvSpPr>
            <p:nvPr/>
          </p:nvSpPr>
          <p:spPr bwMode="auto">
            <a:xfrm>
              <a:off x="786" y="9548"/>
              <a:ext cx="1410" cy="306"/>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21516" name="Text Box 6"/>
            <p:cNvSpPr txBox="1">
              <a:spLocks noChangeArrowheads="1"/>
            </p:cNvSpPr>
            <p:nvPr/>
          </p:nvSpPr>
          <p:spPr bwMode="auto">
            <a:xfrm>
              <a:off x="795" y="10052"/>
              <a:ext cx="1386" cy="322"/>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21517" name="Line 7"/>
            <p:cNvSpPr>
              <a:spLocks noChangeShapeType="1"/>
            </p:cNvSpPr>
            <p:nvPr/>
          </p:nvSpPr>
          <p:spPr bwMode="auto">
            <a:xfrm>
              <a:off x="2235" y="9171"/>
              <a:ext cx="788" cy="472"/>
            </a:xfrm>
            <a:prstGeom prst="line">
              <a:avLst/>
            </a:prstGeom>
            <a:noFill/>
            <a:ln w="63500">
              <a:solidFill>
                <a:srgbClr val="FF0000"/>
              </a:solidFill>
              <a:prstDash val="dash"/>
              <a:round/>
              <a:headEnd/>
              <a:tailEnd type="triangle" w="med" len="med"/>
            </a:ln>
          </p:spPr>
          <p:txBody>
            <a:bodyPr anchor="ctr"/>
            <a:lstStyle/>
            <a:p>
              <a:endParaRPr lang="ja-JP" altLang="en-US"/>
            </a:p>
          </p:txBody>
        </p:sp>
        <p:sp>
          <p:nvSpPr>
            <p:cNvPr id="21518" name="Line 8"/>
            <p:cNvSpPr>
              <a:spLocks noChangeShapeType="1"/>
            </p:cNvSpPr>
            <p:nvPr/>
          </p:nvSpPr>
          <p:spPr bwMode="auto">
            <a:xfrm>
              <a:off x="2204" y="9752"/>
              <a:ext cx="819" cy="15"/>
            </a:xfrm>
            <a:prstGeom prst="line">
              <a:avLst/>
            </a:prstGeom>
            <a:noFill/>
            <a:ln w="63500">
              <a:solidFill>
                <a:srgbClr val="000000"/>
              </a:solidFill>
              <a:prstDash val="dash"/>
              <a:round/>
              <a:headEnd/>
              <a:tailEnd type="triangle" w="med" len="med"/>
            </a:ln>
          </p:spPr>
          <p:txBody>
            <a:bodyPr anchor="ctr"/>
            <a:lstStyle/>
            <a:p>
              <a:endParaRPr lang="ja-JP" altLang="en-US"/>
            </a:p>
          </p:txBody>
        </p:sp>
        <p:sp>
          <p:nvSpPr>
            <p:cNvPr id="21519" name="Line 9"/>
            <p:cNvSpPr>
              <a:spLocks noChangeShapeType="1"/>
            </p:cNvSpPr>
            <p:nvPr/>
          </p:nvSpPr>
          <p:spPr bwMode="auto">
            <a:xfrm flipV="1">
              <a:off x="2204" y="9878"/>
              <a:ext cx="819" cy="401"/>
            </a:xfrm>
            <a:prstGeom prst="line">
              <a:avLst/>
            </a:prstGeom>
            <a:noFill/>
            <a:ln w="63500">
              <a:solidFill>
                <a:srgbClr val="000000"/>
              </a:solidFill>
              <a:prstDash val="dash"/>
              <a:round/>
              <a:headEnd/>
              <a:tailEnd type="triangle" w="med" len="med"/>
            </a:ln>
          </p:spPr>
          <p:txBody>
            <a:bodyPr anchor="ctr"/>
            <a:lstStyle/>
            <a:p>
              <a:endParaRPr lang="ja-JP" altLang="en-US"/>
            </a:p>
          </p:txBody>
        </p:sp>
      </p:grpSp>
      <p:sp>
        <p:nvSpPr>
          <p:cNvPr id="21507" name="フッター プレースホルダ 1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21508" name="スライド番号プレースホルダ 1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148C1EBC-C63B-471B-8BC4-2C34ABD8B051}" type="slidenum">
              <a:rPr lang="ja-JP" altLang="en-US" smtClean="0"/>
              <a:pPr/>
              <a:t>21</a:t>
            </a:fld>
            <a:endParaRPr lang="ja-JP" altLang="en-US" smtClean="0"/>
          </a:p>
        </p:txBody>
      </p:sp>
      <p:sp>
        <p:nvSpPr>
          <p:cNvPr id="21510" name="テキスト ボックス 11"/>
          <p:cNvSpPr txBox="1">
            <a:spLocks noChangeArrowheads="1"/>
          </p:cNvSpPr>
          <p:nvPr/>
        </p:nvSpPr>
        <p:spPr bwMode="auto">
          <a:xfrm>
            <a:off x="4286250" y="1928813"/>
            <a:ext cx="1000125" cy="646112"/>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
        <p:nvSpPr>
          <p:cNvPr id="21511" name="テキスト ボックス 12"/>
          <p:cNvSpPr txBox="1">
            <a:spLocks noChangeArrowheads="1"/>
          </p:cNvSpPr>
          <p:nvPr/>
        </p:nvSpPr>
        <p:spPr bwMode="auto">
          <a:xfrm>
            <a:off x="4143375" y="3071813"/>
            <a:ext cx="1000125" cy="646112"/>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
        <p:nvSpPr>
          <p:cNvPr id="21512" name="テキスト ボックス 13"/>
          <p:cNvSpPr txBox="1">
            <a:spLocks noChangeArrowheads="1"/>
          </p:cNvSpPr>
          <p:nvPr/>
        </p:nvSpPr>
        <p:spPr bwMode="auto">
          <a:xfrm>
            <a:off x="4143375" y="41433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10"/>
                                        </p:tgtEl>
                                        <p:attrNameLst>
                                          <p:attrName>style.visibility</p:attrName>
                                        </p:attrNameLst>
                                      </p:cBhvr>
                                      <p:to>
                                        <p:strVal val="visible"/>
                                      </p:to>
                                    </p:set>
                                    <p:anim calcmode="lin" valueType="num">
                                      <p:cBhvr additive="base">
                                        <p:cTn id="13" dur="500" fill="hold"/>
                                        <p:tgtEl>
                                          <p:spTgt spid="21510"/>
                                        </p:tgtEl>
                                        <p:attrNameLst>
                                          <p:attrName>ppt_x</p:attrName>
                                        </p:attrNameLst>
                                      </p:cBhvr>
                                      <p:tavLst>
                                        <p:tav tm="0">
                                          <p:val>
                                            <p:strVal val="#ppt_x"/>
                                          </p:val>
                                        </p:tav>
                                        <p:tav tm="100000">
                                          <p:val>
                                            <p:strVal val="#ppt_x"/>
                                          </p:val>
                                        </p:tav>
                                      </p:tavLst>
                                    </p:anim>
                                    <p:anim calcmode="lin" valueType="num">
                                      <p:cBhvr additive="base">
                                        <p:cTn id="14" dur="500" fill="hold"/>
                                        <p:tgtEl>
                                          <p:spTgt spid="21510"/>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1511"/>
                                        </p:tgtEl>
                                        <p:attrNameLst>
                                          <p:attrName>style.visibility</p:attrName>
                                        </p:attrNameLst>
                                      </p:cBhvr>
                                      <p:to>
                                        <p:strVal val="visible"/>
                                      </p:to>
                                    </p:set>
                                    <p:anim calcmode="lin" valueType="num">
                                      <p:cBhvr additive="base">
                                        <p:cTn id="17" dur="500" fill="hold"/>
                                        <p:tgtEl>
                                          <p:spTgt spid="21511"/>
                                        </p:tgtEl>
                                        <p:attrNameLst>
                                          <p:attrName>ppt_x</p:attrName>
                                        </p:attrNameLst>
                                      </p:cBhvr>
                                      <p:tavLst>
                                        <p:tav tm="0">
                                          <p:val>
                                            <p:strVal val="#ppt_x"/>
                                          </p:val>
                                        </p:tav>
                                        <p:tav tm="100000">
                                          <p:val>
                                            <p:strVal val="#ppt_x"/>
                                          </p:val>
                                        </p:tav>
                                      </p:tavLst>
                                    </p:anim>
                                    <p:anim calcmode="lin" valueType="num">
                                      <p:cBhvr additive="base">
                                        <p:cTn id="18" dur="500" fill="hold"/>
                                        <p:tgtEl>
                                          <p:spTgt spid="215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512"/>
                                        </p:tgtEl>
                                        <p:attrNameLst>
                                          <p:attrName>style.visibility</p:attrName>
                                        </p:attrNameLst>
                                      </p:cBhvr>
                                      <p:to>
                                        <p:strVal val="visible"/>
                                      </p:to>
                                    </p:set>
                                    <p:anim calcmode="lin" valueType="num">
                                      <p:cBhvr additive="base">
                                        <p:cTn id="21" dur="500" fill="hold"/>
                                        <p:tgtEl>
                                          <p:spTgt spid="21512"/>
                                        </p:tgtEl>
                                        <p:attrNameLst>
                                          <p:attrName>ppt_x</p:attrName>
                                        </p:attrNameLst>
                                      </p:cBhvr>
                                      <p:tavLst>
                                        <p:tav tm="0">
                                          <p:val>
                                            <p:strVal val="#ppt_x"/>
                                          </p:val>
                                        </p:tav>
                                        <p:tav tm="100000">
                                          <p:val>
                                            <p:strVal val="#ppt_x"/>
                                          </p:val>
                                        </p:tav>
                                      </p:tavLst>
                                    </p:anim>
                                    <p:anim calcmode="lin" valueType="num">
                                      <p:cBhvr additive="base">
                                        <p:cTn id="22" dur="500" fill="hold"/>
                                        <p:tgtEl>
                                          <p:spTgt spid="215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p:bldP spid="21511" grpId="0"/>
      <p:bldP spid="215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5"/>
          <p:cNvSpPr>
            <a:spLocks noGrp="1"/>
          </p:cNvSpPr>
          <p:nvPr>
            <p:ph type="title"/>
          </p:nvPr>
        </p:nvSpPr>
        <p:spPr/>
        <p:txBody>
          <a:bodyPr/>
          <a:lstStyle/>
          <a:p>
            <a:pPr eaLnBrk="1" hangingPunct="1"/>
            <a:r>
              <a:rPr lang="ja-JP" altLang="en-US" smtClean="0"/>
              <a:t>変数間の関連の統計的分析のポイント</a:t>
            </a:r>
          </a:p>
        </p:txBody>
      </p:sp>
      <p:sp>
        <p:nvSpPr>
          <p:cNvPr id="7" name="テキスト プレースホルダ 6"/>
          <p:cNvSpPr>
            <a:spLocks noGrp="1"/>
          </p:cNvSpPr>
          <p:nvPr>
            <p:ph type="body" idx="1"/>
          </p:nvPr>
        </p:nvSpPr>
        <p:spPr/>
        <p:txBody>
          <a:bodyPr>
            <a:normAutofit/>
          </a:bodyPr>
          <a:lstStyle/>
          <a:p>
            <a:pPr eaLnBrk="1" fontAlgn="auto" hangingPunct="1">
              <a:spcAft>
                <a:spcPts val="0"/>
              </a:spcAft>
              <a:buFont typeface="Wingdings 3"/>
              <a:buNone/>
              <a:defRPr/>
            </a:pPr>
            <a:endParaRPr lang="ja-JP" altLang="en-US"/>
          </a:p>
        </p:txBody>
      </p:sp>
      <p:sp>
        <p:nvSpPr>
          <p:cNvPr id="22532" name="フッター プレースホルダ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22533" name="スライド番号プレースホルダ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02E8B0A8-C642-4403-BE09-839E195329EF}" type="slidenum">
              <a:rPr lang="ja-JP" altLang="en-US" smtClean="0"/>
              <a:pPr/>
              <a:t>22</a:t>
            </a:fld>
            <a:endParaRPr lang="ja-JP" altLang="en-US" smtClean="0"/>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normAutofit fontScale="90000"/>
          </a:bodyPr>
          <a:lstStyle/>
          <a:p>
            <a:pPr eaLnBrk="1" hangingPunct="1"/>
            <a:r>
              <a:rPr lang="ja-JP" altLang="en-US" dirty="0" smtClean="0"/>
              <a:t>変数間の関連の統計的な分析</a:t>
            </a:r>
          </a:p>
        </p:txBody>
      </p:sp>
      <p:sp>
        <p:nvSpPr>
          <p:cNvPr id="23557" name="コンテンツ プレースホルダ 3"/>
          <p:cNvSpPr>
            <a:spLocks noGrp="1"/>
          </p:cNvSpPr>
          <p:nvPr>
            <p:ph idx="1"/>
          </p:nvPr>
        </p:nvSpPr>
        <p:spPr/>
        <p:txBody>
          <a:bodyPr>
            <a:normAutofit/>
          </a:bodyPr>
          <a:lstStyle/>
          <a:p>
            <a:pPr eaLnBrk="1" hangingPunct="1"/>
            <a:r>
              <a:rPr lang="ja-JP" altLang="en-US" dirty="0" smtClean="0"/>
              <a:t>目的変数と説明変数の関連</a:t>
            </a:r>
            <a:endParaRPr lang="en-US" dirty="0" smtClean="0"/>
          </a:p>
          <a:p>
            <a:pPr lvl="1"/>
            <a:r>
              <a:rPr lang="ja-JP" altLang="en-US" dirty="0" smtClean="0"/>
              <a:t>意思決定支援と</a:t>
            </a:r>
            <a:r>
              <a:rPr lang="en-US" altLang="ja-JP" dirty="0" smtClean="0"/>
              <a:t>QOL</a:t>
            </a:r>
            <a:r>
              <a:rPr lang="ja-JP" altLang="en-US" dirty="0" smtClean="0"/>
              <a:t>の関連の確認</a:t>
            </a:r>
            <a:endParaRPr lang="en-US" altLang="ja-JP" dirty="0" smtClean="0"/>
          </a:p>
          <a:p>
            <a:pPr eaLnBrk="1" hangingPunct="1"/>
            <a:r>
              <a:rPr lang="ja-JP" altLang="en-US" dirty="0" smtClean="0"/>
              <a:t>量的か質的かの変数の種類の組み合わせで方法を選択</a:t>
            </a:r>
            <a:endParaRPr lang="en-US" altLang="ja-JP" dirty="0" smtClean="0"/>
          </a:p>
          <a:p>
            <a:pPr eaLnBrk="1" hangingPunct="1"/>
            <a:r>
              <a:rPr lang="ja-JP" altLang="en-US" dirty="0" smtClean="0"/>
              <a:t>組み合わせの種類は基本的に次の</a:t>
            </a:r>
            <a:r>
              <a:rPr lang="en-US" altLang="ja-JP" dirty="0" smtClean="0"/>
              <a:t>3</a:t>
            </a:r>
            <a:r>
              <a:rPr lang="ja-JP" altLang="en-US" dirty="0" smtClean="0"/>
              <a:t>種類</a:t>
            </a:r>
            <a:endParaRPr lang="en-US" altLang="ja-JP" dirty="0" smtClean="0"/>
          </a:p>
          <a:p>
            <a:pPr marL="697230" indent="-514350">
              <a:buFont typeface="Wingdings" pitchFamily="2" charset="2"/>
              <a:buChar char="p"/>
            </a:pPr>
            <a:r>
              <a:rPr lang="ja-JP" altLang="en-US" sz="2600" dirty="0" smtClean="0"/>
              <a:t>量と量：直線関係と相関係数（無相関の検定）</a:t>
            </a:r>
            <a:endParaRPr lang="en-US" altLang="ja-JP" sz="2600" dirty="0" smtClean="0"/>
          </a:p>
          <a:p>
            <a:pPr marL="697230" indent="-514350">
              <a:buFont typeface="Wingdings" pitchFamily="2" charset="2"/>
              <a:buChar char="p"/>
            </a:pPr>
            <a:r>
              <a:rPr lang="ja-JP" altLang="en-US" sz="2600" dirty="0" smtClean="0"/>
              <a:t>量と質：平均値の差（</a:t>
            </a:r>
            <a:r>
              <a:rPr lang="en-US" altLang="ja-JP" sz="2600" dirty="0" smtClean="0"/>
              <a:t>t</a:t>
            </a:r>
            <a:r>
              <a:rPr lang="ja-JP" altLang="en-US" sz="2600" dirty="0" smtClean="0"/>
              <a:t>検定、一元配置分散分析）</a:t>
            </a:r>
            <a:endParaRPr lang="en-US" altLang="ja-JP" sz="2600" dirty="0" smtClean="0"/>
          </a:p>
          <a:p>
            <a:pPr marL="697230" indent="-514350">
              <a:buFont typeface="Wingdings" pitchFamily="2" charset="2"/>
              <a:buChar char="p"/>
            </a:pPr>
            <a:r>
              <a:rPr lang="ja-JP" altLang="en-US" sz="2600" dirty="0" smtClean="0"/>
              <a:t>質と質：クロス表（カイ２乗検定）</a:t>
            </a:r>
            <a:r>
              <a:rPr lang="en-US" altLang="ja-JP" sz="2600" dirty="0" smtClean="0"/>
              <a:t/>
            </a:r>
            <a:br>
              <a:rPr lang="en-US" altLang="ja-JP" sz="2600" dirty="0" smtClean="0"/>
            </a:br>
            <a:endParaRPr lang="en-US" altLang="ja-JP" sz="2600" dirty="0" smtClean="0"/>
          </a:p>
          <a:p>
            <a:r>
              <a:rPr lang="ja-JP" altLang="en-US" dirty="0" smtClean="0"/>
              <a:t>多変量解析の種類もこの組み合わせで決まる</a:t>
            </a:r>
            <a:endParaRPr lang="en-US" altLang="ja-JP" dirty="0" smtClean="0"/>
          </a:p>
        </p:txBody>
      </p:sp>
      <p:sp>
        <p:nvSpPr>
          <p:cNvPr id="23555" name="フッター プレースホルダ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23556" name="スライド番号プレースホルダ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0CC4FC74-9745-4B5B-9565-BE6C2E8AE692}" type="slidenum">
              <a:rPr lang="ja-JP" altLang="en-US" smtClean="0"/>
              <a:pPr/>
              <a:t>23</a:t>
            </a:fld>
            <a:endParaRPr lang="ja-JP" altLang="en-US" smtClean="0"/>
          </a:p>
        </p:txBody>
      </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量と量</a:t>
            </a:r>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24</a:t>
            </a:fld>
            <a:endParaRPr lang="ja-JP" altLang="en-US"/>
          </a:p>
        </p:txBody>
      </p:sp>
      <p:pic>
        <p:nvPicPr>
          <p:cNvPr id="1026" name="Picture 2" descr="C:\Documents and Settings\kazuhiro-nakayama\My Documents\My Pictures\numnum.JPG"/>
          <p:cNvPicPr>
            <a:picLocks noGrp="1" noChangeAspect="1" noChangeArrowheads="1"/>
          </p:cNvPicPr>
          <p:nvPr>
            <p:ph sz="half" idx="1"/>
          </p:nvPr>
        </p:nvPicPr>
        <p:blipFill>
          <a:blip r:embed="rId2" cstate="print"/>
          <a:srcRect/>
          <a:stretch>
            <a:fillRect/>
          </a:stretch>
        </p:blipFill>
        <p:spPr bwMode="auto">
          <a:xfrm>
            <a:off x="357158" y="1571612"/>
            <a:ext cx="4554172" cy="3643338"/>
          </a:xfrm>
          <a:prstGeom prst="rect">
            <a:avLst/>
          </a:prstGeom>
          <a:noFill/>
        </p:spPr>
      </p:pic>
      <p:pic>
        <p:nvPicPr>
          <p:cNvPr id="1027" name="Picture 3" descr="C:\Documents and Settings\kazuhiro-nakayama\My Documents\My Pictures\nocorr.JPG"/>
          <p:cNvPicPr>
            <a:picLocks noGrp="1" noChangeAspect="1" noChangeArrowheads="1"/>
          </p:cNvPicPr>
          <p:nvPr>
            <p:ph sz="half" idx="2"/>
          </p:nvPr>
        </p:nvPicPr>
        <p:blipFill>
          <a:blip r:embed="rId3" cstate="print"/>
          <a:srcRect/>
          <a:stretch>
            <a:fillRect/>
          </a:stretch>
        </p:blipFill>
        <p:spPr bwMode="auto">
          <a:xfrm>
            <a:off x="4857752" y="1571612"/>
            <a:ext cx="3857652" cy="3826667"/>
          </a:xfrm>
          <a:prstGeom prst="rect">
            <a:avLst/>
          </a:prstGeom>
          <a:noFill/>
        </p:spPr>
      </p:pic>
      <p:sp>
        <p:nvSpPr>
          <p:cNvPr id="14" name="テキスト ボックス 13"/>
          <p:cNvSpPr txBox="1"/>
          <p:nvPr/>
        </p:nvSpPr>
        <p:spPr>
          <a:xfrm>
            <a:off x="785786" y="5286388"/>
            <a:ext cx="7786742" cy="523220"/>
          </a:xfrm>
          <a:prstGeom prst="rect">
            <a:avLst/>
          </a:prstGeom>
          <a:noFill/>
        </p:spPr>
        <p:txBody>
          <a:bodyPr wrap="square" rtlCol="0">
            <a:spAutoFit/>
          </a:bodyPr>
          <a:lstStyle/>
          <a:p>
            <a:r>
              <a:rPr lang="ja-JP" altLang="en-US" sz="2800" dirty="0" smtClean="0"/>
              <a:t>関連あり</a:t>
            </a:r>
            <a:r>
              <a:rPr kumimoji="1" lang="ja-JP" altLang="en-US" sz="2800" dirty="0" smtClean="0"/>
              <a:t>（傾きあり）　　　　　　</a:t>
            </a:r>
            <a:r>
              <a:rPr lang="ja-JP" altLang="en-US" sz="2800" dirty="0" smtClean="0"/>
              <a:t>関連なし（傾き＝</a:t>
            </a:r>
            <a:r>
              <a:rPr lang="en-US" altLang="ja-JP" sz="2800" dirty="0" smtClean="0"/>
              <a:t>0</a:t>
            </a:r>
            <a:r>
              <a:rPr lang="ja-JP" altLang="en-US" sz="2800" dirty="0" smtClean="0"/>
              <a:t>）</a:t>
            </a:r>
          </a:p>
        </p:txBody>
      </p:sp>
      <p:sp>
        <p:nvSpPr>
          <p:cNvPr id="17" name="テキスト ボックス 16"/>
          <p:cNvSpPr txBox="1"/>
          <p:nvPr/>
        </p:nvSpPr>
        <p:spPr>
          <a:xfrm>
            <a:off x="500034" y="5857893"/>
            <a:ext cx="7858180" cy="523220"/>
          </a:xfrm>
          <a:prstGeom prst="rect">
            <a:avLst/>
          </a:prstGeom>
          <a:noFill/>
        </p:spPr>
        <p:txBody>
          <a:bodyPr wrap="square" rtlCol="0">
            <a:spAutoFit/>
          </a:bodyPr>
          <a:lstStyle/>
          <a:p>
            <a:pPr>
              <a:buFont typeface="Arial" pitchFamily="34" charset="0"/>
              <a:buChar char="•"/>
            </a:pPr>
            <a:r>
              <a:rPr lang="ja-JP" altLang="en-US" sz="2800" dirty="0" smtClean="0"/>
              <a:t>相関係数＝傾きを関連の大きさとして表したもの</a:t>
            </a:r>
            <a:endParaRPr kumimoji="1" lang="ja-JP" altLang="en-US" sz="2800" dirty="0"/>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量と質</a:t>
            </a:r>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25</a:t>
            </a:fld>
            <a:endParaRPr lang="ja-JP" altLang="en-US"/>
          </a:p>
        </p:txBody>
      </p:sp>
      <p:pic>
        <p:nvPicPr>
          <p:cNvPr id="2050" name="Picture 2" descr="C:\Documents and Settings\kazuhiro-nakayama\My Documents\My Pictures\numnom.JPG"/>
          <p:cNvPicPr>
            <a:picLocks noGrp="1" noChangeAspect="1" noChangeArrowheads="1"/>
          </p:cNvPicPr>
          <p:nvPr>
            <p:ph sz="half" idx="1"/>
          </p:nvPr>
        </p:nvPicPr>
        <p:blipFill>
          <a:blip r:embed="rId2" cstate="print"/>
          <a:srcRect/>
          <a:stretch>
            <a:fillRect/>
          </a:stretch>
        </p:blipFill>
        <p:spPr bwMode="auto">
          <a:xfrm>
            <a:off x="571473" y="1643051"/>
            <a:ext cx="3429023" cy="3727198"/>
          </a:xfrm>
          <a:prstGeom prst="rect">
            <a:avLst/>
          </a:prstGeom>
          <a:noFill/>
        </p:spPr>
      </p:pic>
      <p:pic>
        <p:nvPicPr>
          <p:cNvPr id="2051" name="Picture 3" descr="C:\Documents and Settings\kazuhiro-nakayama\My Documents\My Pictures\meaneq.JPG"/>
          <p:cNvPicPr>
            <a:picLocks noGrp="1" noChangeAspect="1" noChangeArrowheads="1"/>
          </p:cNvPicPr>
          <p:nvPr>
            <p:ph sz="half" idx="2"/>
          </p:nvPr>
        </p:nvPicPr>
        <p:blipFill>
          <a:blip r:embed="rId3" cstate="print"/>
          <a:srcRect/>
          <a:stretch>
            <a:fillRect/>
          </a:stretch>
        </p:blipFill>
        <p:spPr bwMode="auto">
          <a:xfrm>
            <a:off x="4572000" y="1643050"/>
            <a:ext cx="3571900" cy="3579131"/>
          </a:xfrm>
          <a:prstGeom prst="rect">
            <a:avLst/>
          </a:prstGeom>
          <a:noFill/>
        </p:spPr>
      </p:pic>
      <p:sp>
        <p:nvSpPr>
          <p:cNvPr id="12" name="テキスト ボックス 11"/>
          <p:cNvSpPr txBox="1"/>
          <p:nvPr/>
        </p:nvSpPr>
        <p:spPr>
          <a:xfrm>
            <a:off x="357158" y="5429264"/>
            <a:ext cx="8429684" cy="523220"/>
          </a:xfrm>
          <a:prstGeom prst="rect">
            <a:avLst/>
          </a:prstGeom>
          <a:noFill/>
        </p:spPr>
        <p:txBody>
          <a:bodyPr wrap="square" rtlCol="0">
            <a:spAutoFit/>
          </a:bodyPr>
          <a:lstStyle/>
          <a:p>
            <a:r>
              <a:rPr lang="ja-JP" altLang="en-US" sz="2800" dirty="0" smtClean="0"/>
              <a:t>関連あり</a:t>
            </a:r>
            <a:r>
              <a:rPr kumimoji="1" lang="ja-JP" altLang="en-US" sz="2800" dirty="0" smtClean="0"/>
              <a:t>（平均値に差）　　　</a:t>
            </a:r>
            <a:r>
              <a:rPr lang="ja-JP" altLang="en-US" sz="2800" dirty="0" smtClean="0"/>
              <a:t>関連なし（平均値の差＝</a:t>
            </a:r>
            <a:r>
              <a:rPr lang="en-US" altLang="ja-JP" sz="2800" dirty="0" smtClean="0"/>
              <a:t>0</a:t>
            </a:r>
            <a:r>
              <a:rPr lang="ja-JP" altLang="en-US" sz="2800" dirty="0" smtClean="0"/>
              <a:t>）</a:t>
            </a:r>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質と質</a:t>
            </a:r>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26</a:t>
            </a:fld>
            <a:endParaRPr lang="ja-JP" altLang="en-US"/>
          </a:p>
        </p:txBody>
      </p:sp>
      <p:pic>
        <p:nvPicPr>
          <p:cNvPr id="3074" name="Picture 2" descr="C:\Documents and Settings\kazuhiro-nakayama\My Documents\My Pictures\proeq.JPG"/>
          <p:cNvPicPr>
            <a:picLocks noGrp="1" noChangeAspect="1" noChangeArrowheads="1"/>
          </p:cNvPicPr>
          <p:nvPr>
            <p:ph sz="half" idx="2"/>
          </p:nvPr>
        </p:nvPicPr>
        <p:blipFill>
          <a:blip r:embed="rId2" cstate="print"/>
          <a:srcRect/>
          <a:stretch>
            <a:fillRect/>
          </a:stretch>
        </p:blipFill>
        <p:spPr bwMode="auto">
          <a:xfrm>
            <a:off x="5000628" y="1857364"/>
            <a:ext cx="3756660" cy="3771900"/>
          </a:xfrm>
          <a:prstGeom prst="rect">
            <a:avLst/>
          </a:prstGeom>
          <a:noFill/>
        </p:spPr>
      </p:pic>
      <p:pic>
        <p:nvPicPr>
          <p:cNvPr id="3076" name="Picture 4" descr="C:\Documents and Settings\kazuhiro-nakayama\My Documents\My Pictures\nomnom.JPG"/>
          <p:cNvPicPr>
            <a:picLocks noGrp="1" noChangeAspect="1" noChangeArrowheads="1"/>
          </p:cNvPicPr>
          <p:nvPr>
            <p:ph sz="half" idx="1"/>
          </p:nvPr>
        </p:nvPicPr>
        <p:blipFill>
          <a:blip r:embed="rId3" cstate="print"/>
          <a:srcRect/>
          <a:stretch>
            <a:fillRect/>
          </a:stretch>
        </p:blipFill>
        <p:spPr bwMode="auto">
          <a:xfrm>
            <a:off x="428596" y="1928802"/>
            <a:ext cx="4633408" cy="3214710"/>
          </a:xfrm>
          <a:prstGeom prst="rect">
            <a:avLst/>
          </a:prstGeom>
          <a:noFill/>
        </p:spPr>
      </p:pic>
      <p:sp>
        <p:nvSpPr>
          <p:cNvPr id="12" name="テキスト ボックス 11"/>
          <p:cNvSpPr txBox="1"/>
          <p:nvPr/>
        </p:nvSpPr>
        <p:spPr>
          <a:xfrm>
            <a:off x="285720" y="5643578"/>
            <a:ext cx="8572560" cy="523220"/>
          </a:xfrm>
          <a:prstGeom prst="rect">
            <a:avLst/>
          </a:prstGeom>
          <a:noFill/>
        </p:spPr>
        <p:txBody>
          <a:bodyPr wrap="square" rtlCol="0">
            <a:spAutoFit/>
          </a:bodyPr>
          <a:lstStyle/>
          <a:p>
            <a:r>
              <a:rPr lang="ja-JP" altLang="en-US" sz="2800" dirty="0" smtClean="0"/>
              <a:t>関連あり</a:t>
            </a:r>
            <a:r>
              <a:rPr kumimoji="1" lang="ja-JP" altLang="en-US" sz="2800" dirty="0" smtClean="0"/>
              <a:t>？（比率に差？）　　　　</a:t>
            </a:r>
            <a:r>
              <a:rPr lang="ja-JP" altLang="en-US" sz="2800" dirty="0" smtClean="0"/>
              <a:t>関連なし（比率の差＝</a:t>
            </a:r>
            <a:r>
              <a:rPr lang="en-US" altLang="ja-JP" sz="2800" dirty="0" smtClean="0"/>
              <a:t>0</a:t>
            </a:r>
            <a:r>
              <a:rPr lang="ja-JP" altLang="en-US" sz="2800" dirty="0" smtClean="0"/>
              <a:t>）</a:t>
            </a:r>
          </a:p>
        </p:txBody>
      </p:sp>
    </p:spTree>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関連がないときの共通点は？</a:t>
            </a:r>
            <a:endParaRPr kumimoji="1" lang="ja-JP" altLang="en-US" dirty="0"/>
          </a:p>
        </p:txBody>
      </p:sp>
      <p:sp>
        <p:nvSpPr>
          <p:cNvPr id="5" name="フッター プレースホルダ 4"/>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6" name="スライド番号プレースホルダ 5"/>
          <p:cNvSpPr>
            <a:spLocks noGrp="1"/>
          </p:cNvSpPr>
          <p:nvPr>
            <p:ph type="sldNum" sz="quarter" idx="12"/>
          </p:nvPr>
        </p:nvSpPr>
        <p:spPr/>
        <p:txBody>
          <a:bodyPr/>
          <a:lstStyle/>
          <a:p>
            <a:pPr>
              <a:defRPr/>
            </a:pPr>
            <a:fld id="{197416D5-7408-46B1-BEE1-EC4A235E0F3C}" type="slidenum">
              <a:rPr lang="ja-JP" altLang="en-US" smtClean="0"/>
              <a:pPr>
                <a:defRPr/>
              </a:pPr>
              <a:t>27</a:t>
            </a:fld>
            <a:endParaRPr lang="ja-JP" altLang="en-US"/>
          </a:p>
        </p:txBody>
      </p:sp>
      <p:pic>
        <p:nvPicPr>
          <p:cNvPr id="7" name="Picture 3" descr="C:\Documents and Settings\kazuhiro-nakayama\My Documents\My Pictures\nocorr.JPG"/>
          <p:cNvPicPr>
            <a:picLocks noGrp="1" noChangeAspect="1" noChangeArrowheads="1"/>
          </p:cNvPicPr>
          <p:nvPr>
            <p:ph sz="half" idx="1"/>
          </p:nvPr>
        </p:nvPicPr>
        <p:blipFill>
          <a:blip r:embed="rId2" cstate="print"/>
          <a:srcRect/>
          <a:stretch>
            <a:fillRect/>
          </a:stretch>
        </p:blipFill>
        <p:spPr bwMode="auto">
          <a:xfrm>
            <a:off x="642910" y="1500174"/>
            <a:ext cx="2755979" cy="2733843"/>
          </a:xfrm>
          <a:prstGeom prst="rect">
            <a:avLst/>
          </a:prstGeom>
          <a:noFill/>
        </p:spPr>
      </p:pic>
      <p:pic>
        <p:nvPicPr>
          <p:cNvPr id="8" name="Picture 3" descr="C:\Documents and Settings\kazuhiro-nakayama\My Documents\My Pictures\meaneq.JPG"/>
          <p:cNvPicPr>
            <a:picLocks noGrp="1" noChangeAspect="1" noChangeArrowheads="1"/>
          </p:cNvPicPr>
          <p:nvPr>
            <p:ph sz="half" idx="2"/>
          </p:nvPr>
        </p:nvPicPr>
        <p:blipFill>
          <a:blip r:embed="rId3" cstate="print"/>
          <a:srcRect/>
          <a:stretch>
            <a:fillRect/>
          </a:stretch>
        </p:blipFill>
        <p:spPr bwMode="auto">
          <a:xfrm>
            <a:off x="3357554" y="1714488"/>
            <a:ext cx="2709160" cy="2714644"/>
          </a:xfrm>
          <a:prstGeom prst="rect">
            <a:avLst/>
          </a:prstGeom>
          <a:noFill/>
        </p:spPr>
      </p:pic>
      <p:pic>
        <p:nvPicPr>
          <p:cNvPr id="9" name="Picture 2" descr="C:\Documents and Settings\kazuhiro-nakayama\My Documents\My Pictures\proeq.JPG"/>
          <p:cNvPicPr>
            <a:picLocks noChangeAspect="1" noChangeArrowheads="1"/>
          </p:cNvPicPr>
          <p:nvPr/>
        </p:nvPicPr>
        <p:blipFill>
          <a:blip r:embed="rId4" cstate="print"/>
          <a:srcRect/>
          <a:stretch>
            <a:fillRect/>
          </a:stretch>
        </p:blipFill>
        <p:spPr bwMode="auto">
          <a:xfrm>
            <a:off x="5929322" y="1857364"/>
            <a:ext cx="2703676" cy="2714644"/>
          </a:xfrm>
          <a:prstGeom prst="rect">
            <a:avLst/>
          </a:prstGeom>
          <a:noFill/>
        </p:spPr>
      </p:pic>
      <p:sp>
        <p:nvSpPr>
          <p:cNvPr id="10" name="テキスト ボックス 9"/>
          <p:cNvSpPr txBox="1"/>
          <p:nvPr/>
        </p:nvSpPr>
        <p:spPr>
          <a:xfrm>
            <a:off x="785786" y="4572008"/>
            <a:ext cx="7500990" cy="1815882"/>
          </a:xfrm>
          <a:prstGeom prst="rect">
            <a:avLst/>
          </a:prstGeom>
          <a:noFill/>
        </p:spPr>
        <p:txBody>
          <a:bodyPr wrap="square" rtlCol="0">
            <a:spAutoFit/>
          </a:bodyPr>
          <a:lstStyle/>
          <a:p>
            <a:pPr>
              <a:buFont typeface="Arial" pitchFamily="34" charset="0"/>
              <a:buChar char="•"/>
            </a:pPr>
            <a:r>
              <a:rPr kumimoji="1" lang="ja-JP" altLang="en-US" sz="2800" dirty="0" smtClean="0"/>
              <a:t>関連がないときは横線（水平線）一本</a:t>
            </a:r>
            <a:endParaRPr kumimoji="1" lang="en-US" altLang="ja-JP" sz="2800" dirty="0" smtClean="0"/>
          </a:p>
          <a:p>
            <a:pPr>
              <a:buFont typeface="Arial" pitchFamily="34" charset="0"/>
              <a:buChar char="•"/>
            </a:pPr>
            <a:r>
              <a:rPr lang="ja-JP" altLang="en-US" sz="2800" dirty="0" smtClean="0"/>
              <a:t>関連があると、線は傾いている（棒の間の線）</a:t>
            </a:r>
            <a:endParaRPr lang="en-US" altLang="ja-JP" sz="2800" dirty="0" smtClean="0"/>
          </a:p>
          <a:p>
            <a:pPr>
              <a:buFont typeface="Arial" pitchFamily="34" charset="0"/>
              <a:buChar char="•"/>
            </a:pPr>
            <a:r>
              <a:rPr lang="ja-JP" altLang="en-US" sz="2800" dirty="0" smtClean="0"/>
              <a:t>関連がないと考えること＝帰無仮説</a:t>
            </a:r>
            <a:endParaRPr lang="en-US" altLang="ja-JP" sz="2800" dirty="0" smtClean="0"/>
          </a:p>
          <a:p>
            <a:pPr>
              <a:buFont typeface="Arial" pitchFamily="34" charset="0"/>
              <a:buChar char="•"/>
            </a:pPr>
            <a:r>
              <a:rPr kumimoji="1" lang="ja-JP" altLang="en-US" sz="2800" dirty="0" smtClean="0"/>
              <a:t>帰無仮説からのずれの大きさが関連の大きさ</a:t>
            </a:r>
            <a:endParaRPr kumimoji="1" lang="en-US" altLang="ja-JP" sz="2800" dirty="0" smtClean="0"/>
          </a:p>
        </p:txBody>
      </p:sp>
      <p:cxnSp>
        <p:nvCxnSpPr>
          <p:cNvPr id="12" name="直線コネクタ 11"/>
          <p:cNvCxnSpPr/>
          <p:nvPr/>
        </p:nvCxnSpPr>
        <p:spPr>
          <a:xfrm flipV="1">
            <a:off x="500034" y="2643182"/>
            <a:ext cx="8358246" cy="71438"/>
          </a:xfrm>
          <a:prstGeom prst="line">
            <a:avLst/>
          </a:prstGeom>
          <a:ln w="63500">
            <a:solidFill>
              <a:srgbClr val="0070C0"/>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normAutofit fontScale="90000"/>
          </a:bodyPr>
          <a:lstStyle/>
          <a:p>
            <a:r>
              <a:rPr lang="ja-JP" altLang="en-US" dirty="0"/>
              <a:t>関連があるといえるのは？</a:t>
            </a:r>
            <a:endParaRPr kumimoji="1" lang="ja-JP" altLang="en-US" dirty="0"/>
          </a:p>
        </p:txBody>
      </p:sp>
      <p:sp>
        <p:nvSpPr>
          <p:cNvPr id="5" name="フッター プレースホルダ 4"/>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6" name="スライド番号プレースホルダ 5"/>
          <p:cNvSpPr>
            <a:spLocks noGrp="1"/>
          </p:cNvSpPr>
          <p:nvPr>
            <p:ph type="sldNum" sz="quarter" idx="12"/>
          </p:nvPr>
        </p:nvSpPr>
        <p:spPr/>
        <p:txBody>
          <a:bodyPr/>
          <a:lstStyle/>
          <a:p>
            <a:pPr>
              <a:defRPr/>
            </a:pPr>
            <a:fld id="{197416D5-7408-46B1-BEE1-EC4A235E0F3C}" type="slidenum">
              <a:rPr lang="ja-JP" altLang="en-US" smtClean="0"/>
              <a:pPr>
                <a:defRPr/>
              </a:pPr>
              <a:t>28</a:t>
            </a:fld>
            <a:endParaRPr lang="ja-JP" altLang="en-US"/>
          </a:p>
        </p:txBody>
      </p:sp>
      <p:sp>
        <p:nvSpPr>
          <p:cNvPr id="9" name="テキスト プレースホルダ 4"/>
          <p:cNvSpPr>
            <a:spLocks noGrp="1"/>
          </p:cNvSpPr>
          <p:nvPr>
            <p:ph idx="1"/>
          </p:nvPr>
        </p:nvSpPr>
        <p:spPr/>
        <p:txBody>
          <a:bodyPr>
            <a:normAutofit/>
          </a:bodyPr>
          <a:lstStyle/>
          <a:p>
            <a:pPr marL="274320">
              <a:defRPr/>
            </a:pPr>
            <a:r>
              <a:rPr lang="ja-JP" altLang="en-US" dirty="0" smtClean="0"/>
              <a:t>傾きや平均値や比率の差が、</a:t>
            </a:r>
            <a:r>
              <a:rPr lang="en-US" altLang="ja-JP" dirty="0" smtClean="0"/>
              <a:t>0</a:t>
            </a:r>
            <a:r>
              <a:rPr lang="ja-JP" altLang="en-US" dirty="0" smtClean="0"/>
              <a:t>より十分大きい</a:t>
            </a:r>
            <a:endParaRPr lang="en-US" altLang="ja-JP" dirty="0" smtClean="0"/>
          </a:p>
          <a:p>
            <a:pPr marL="274320">
              <a:defRPr/>
            </a:pPr>
            <a:r>
              <a:rPr lang="ja-JP" altLang="en-US" dirty="0" smtClean="0"/>
              <a:t>十分大きいといえるには</a:t>
            </a:r>
            <a:endParaRPr lang="en-US" altLang="ja-JP" dirty="0" smtClean="0"/>
          </a:p>
          <a:p>
            <a:pPr marL="274320">
              <a:defRPr/>
            </a:pPr>
            <a:r>
              <a:rPr lang="ja-JP" altLang="en-US" dirty="0" smtClean="0"/>
              <a:t>帰無仮説が否定できる（棄却できる）</a:t>
            </a:r>
            <a:r>
              <a:rPr lang="ja-JP" altLang="en-US" dirty="0" err="1" smtClean="0"/>
              <a:t>ほど</a:t>
            </a:r>
            <a:r>
              <a:rPr lang="ja-JP" altLang="en-US" dirty="0" smtClean="0"/>
              <a:t>大きい</a:t>
            </a:r>
            <a:endParaRPr lang="en-US" altLang="ja-JP" dirty="0" smtClean="0"/>
          </a:p>
          <a:p>
            <a:pPr marL="274320">
              <a:defRPr/>
            </a:pPr>
            <a:r>
              <a:rPr lang="ja-JP" altLang="en-US" dirty="0" smtClean="0">
                <a:latin typeface="+mj-ea"/>
              </a:rPr>
              <a:t>大きくなったとしても、研究対象はあくまでサンプル</a:t>
            </a:r>
            <a:r>
              <a:rPr lang="ja-JP" altLang="en-US" dirty="0" smtClean="0"/>
              <a:t>だから</a:t>
            </a:r>
            <a:r>
              <a:rPr lang="ja-JP" altLang="en-US" dirty="0" smtClean="0">
                <a:latin typeface="+mj-ea"/>
              </a:rPr>
              <a:t>、たまたま大きくなったのかも</a:t>
            </a:r>
            <a:endParaRPr lang="en-US" altLang="ja-JP" dirty="0" smtClean="0">
              <a:latin typeface="+mj-ea"/>
            </a:endParaRPr>
          </a:p>
          <a:p>
            <a:pPr marL="274320">
              <a:defRPr/>
            </a:pPr>
            <a:r>
              <a:rPr lang="ja-JP" altLang="en-US" dirty="0" smtClean="0">
                <a:latin typeface="+mj-ea"/>
              </a:rPr>
              <a:t>たまたま差が出ることはいくらでもある</a:t>
            </a:r>
            <a:endParaRPr lang="en-US" altLang="ja-JP" dirty="0" smtClean="0">
              <a:latin typeface="+mj-ea"/>
            </a:endParaRPr>
          </a:p>
          <a:p>
            <a:pPr marL="274320">
              <a:defRPr/>
            </a:pPr>
            <a:r>
              <a:rPr lang="ja-JP" altLang="en-US" dirty="0" smtClean="0">
                <a:latin typeface="+mj-ea"/>
              </a:rPr>
              <a:t>その傾きや差ができる確率がわかっている？</a:t>
            </a:r>
            <a:endParaRPr lang="en-US" altLang="ja-JP" dirty="0" smtClean="0">
              <a:latin typeface="+mj-ea"/>
            </a:endParaRPr>
          </a:p>
          <a:p>
            <a:pPr marL="274320">
              <a:defRPr/>
            </a:pPr>
            <a:r>
              <a:rPr lang="ja-JP" altLang="en-US" dirty="0" smtClean="0">
                <a:latin typeface="+mj-ea"/>
              </a:rPr>
              <a:t>母集団で帰無仮説が正しいと仮定したとき、無作為抽出したサンプルで、それがどのようにできるかの確率がわかっている</a:t>
            </a:r>
            <a:endParaRPr lang="en-US" altLang="ja-JP" dirty="0" smtClean="0">
              <a:latin typeface="+mj-ea"/>
            </a:endParaRPr>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normAutofit/>
          </a:bodyPr>
          <a:lstStyle/>
          <a:p>
            <a:pPr eaLnBrk="1" hangingPunct="1"/>
            <a:r>
              <a:rPr lang="ja-JP" altLang="en-US" dirty="0" smtClean="0"/>
              <a:t>平均値の差が</a:t>
            </a:r>
            <a:r>
              <a:rPr lang="ja-JP" altLang="en-US" dirty="0"/>
              <a:t>できる</a:t>
            </a:r>
            <a:r>
              <a:rPr lang="ja-JP" altLang="en-US" dirty="0" smtClean="0"/>
              <a:t>確率</a:t>
            </a:r>
          </a:p>
        </p:txBody>
      </p:sp>
      <p:pic>
        <p:nvPicPr>
          <p:cNvPr id="24581" name="Picture 3"/>
          <p:cNvPicPr>
            <a:picLocks noGrp="1" noChangeAspect="1" noChangeArrowheads="1"/>
          </p:cNvPicPr>
          <p:nvPr>
            <p:ph idx="1"/>
          </p:nvPr>
        </p:nvPicPr>
        <p:blipFill>
          <a:blip r:embed="rId2" cstate="print"/>
          <a:stretch>
            <a:fillRect/>
          </a:stretch>
        </p:blipFill>
        <p:spPr>
          <a:xfrm>
            <a:off x="2000232" y="2928934"/>
            <a:ext cx="6483087" cy="2643206"/>
          </a:xfrm>
        </p:spPr>
      </p:pic>
      <p:sp>
        <p:nvSpPr>
          <p:cNvPr id="24579" name="フッター プレースホルダ 1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dirty="0" smtClean="0"/>
              <a:t>中山和弘（聖路加看護大学）</a:t>
            </a:r>
            <a:endParaRPr lang="ja-JP" altLang="en-US" dirty="0" smtClean="0"/>
          </a:p>
        </p:txBody>
      </p:sp>
      <p:sp>
        <p:nvSpPr>
          <p:cNvPr id="24580" name="スライド番号プレースホルダ 11"/>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8DC57E8F-5D97-466C-94F6-B5D32F4F7CD3}" type="slidenum">
              <a:rPr lang="ja-JP" altLang="en-US" smtClean="0"/>
              <a:pPr/>
              <a:t>29</a:t>
            </a:fld>
            <a:endParaRPr lang="ja-JP" altLang="en-US" smtClean="0"/>
          </a:p>
        </p:txBody>
      </p:sp>
      <p:sp>
        <p:nvSpPr>
          <p:cNvPr id="24583" name="テキスト ボックス 6"/>
          <p:cNvSpPr txBox="1">
            <a:spLocks noChangeArrowheads="1"/>
          </p:cNvSpPr>
          <p:nvPr/>
        </p:nvSpPr>
        <p:spPr bwMode="auto">
          <a:xfrm>
            <a:off x="4786314" y="5643578"/>
            <a:ext cx="428625" cy="461962"/>
          </a:xfrm>
          <a:prstGeom prst="rect">
            <a:avLst/>
          </a:prstGeom>
          <a:noFill/>
          <a:ln w="9525">
            <a:noFill/>
            <a:miter lim="800000"/>
            <a:headEnd/>
            <a:tailEnd/>
          </a:ln>
        </p:spPr>
        <p:txBody>
          <a:bodyPr>
            <a:spAutoFit/>
          </a:bodyPr>
          <a:lstStyle/>
          <a:p>
            <a:r>
              <a:rPr lang="en-US" altLang="ja-JP" dirty="0">
                <a:latin typeface="ＭＳ ゴシック" pitchFamily="49" charset="-128"/>
              </a:rPr>
              <a:t>0</a:t>
            </a:r>
            <a:endParaRPr lang="ja-JP" altLang="en-US" dirty="0">
              <a:latin typeface="ＭＳ ゴシック" pitchFamily="49" charset="-128"/>
            </a:endParaRPr>
          </a:p>
        </p:txBody>
      </p:sp>
      <p:cxnSp>
        <p:nvCxnSpPr>
          <p:cNvPr id="9" name="直線矢印コネクタ 8"/>
          <p:cNvCxnSpPr/>
          <p:nvPr/>
        </p:nvCxnSpPr>
        <p:spPr>
          <a:xfrm rot="5400000" flipH="1" flipV="1">
            <a:off x="822304" y="4392614"/>
            <a:ext cx="1643063" cy="15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4585" name="テキスト ボックス 9"/>
          <p:cNvSpPr txBox="1">
            <a:spLocks noChangeArrowheads="1"/>
          </p:cNvSpPr>
          <p:nvPr/>
        </p:nvSpPr>
        <p:spPr bwMode="auto">
          <a:xfrm>
            <a:off x="1000100" y="3500438"/>
            <a:ext cx="500062" cy="1754326"/>
          </a:xfrm>
          <a:prstGeom prst="rect">
            <a:avLst/>
          </a:prstGeom>
          <a:noFill/>
          <a:ln w="9525">
            <a:noFill/>
            <a:miter lim="800000"/>
            <a:headEnd/>
            <a:tailEnd/>
          </a:ln>
        </p:spPr>
        <p:txBody>
          <a:bodyPr>
            <a:spAutoFit/>
          </a:bodyPr>
          <a:lstStyle/>
          <a:p>
            <a:r>
              <a:rPr lang="ja-JP" altLang="en-US" dirty="0" smtClean="0"/>
              <a:t>起こりやすさ</a:t>
            </a:r>
            <a:endParaRPr lang="ja-JP" altLang="en-US" dirty="0"/>
          </a:p>
        </p:txBody>
      </p:sp>
      <p:sp>
        <p:nvSpPr>
          <p:cNvPr id="24586" name="テキスト ボックス 9"/>
          <p:cNvSpPr txBox="1">
            <a:spLocks noChangeArrowheads="1"/>
          </p:cNvSpPr>
          <p:nvPr/>
        </p:nvSpPr>
        <p:spPr bwMode="auto">
          <a:xfrm>
            <a:off x="5357818" y="5643578"/>
            <a:ext cx="2857520" cy="461665"/>
          </a:xfrm>
          <a:prstGeom prst="rect">
            <a:avLst/>
          </a:prstGeom>
          <a:noFill/>
          <a:ln w="63500">
            <a:noFill/>
            <a:prstDash val="dash"/>
            <a:miter lim="800000"/>
            <a:headEnd/>
            <a:tailEnd/>
          </a:ln>
        </p:spPr>
        <p:txBody>
          <a:bodyPr wrap="square" anchor="ctr">
            <a:spAutoFit/>
          </a:bodyPr>
          <a:lstStyle/>
          <a:p>
            <a:pPr algn="ctr"/>
            <a:r>
              <a:rPr lang="ja-JP" altLang="en-US" sz="2400" dirty="0"/>
              <a:t>差の</a:t>
            </a:r>
            <a:r>
              <a:rPr lang="ja-JP" altLang="en-US" sz="2400" dirty="0" smtClean="0"/>
              <a:t>大きさ（＋）→</a:t>
            </a:r>
            <a:endParaRPr lang="ja-JP" altLang="en-US" sz="2400" dirty="0"/>
          </a:p>
        </p:txBody>
      </p:sp>
      <p:sp>
        <p:nvSpPr>
          <p:cNvPr id="24587" name="テキスト ボックス 13"/>
          <p:cNvSpPr txBox="1">
            <a:spLocks noChangeArrowheads="1"/>
          </p:cNvSpPr>
          <p:nvPr/>
        </p:nvSpPr>
        <p:spPr bwMode="auto">
          <a:xfrm>
            <a:off x="1857356" y="5643578"/>
            <a:ext cx="2643206" cy="461665"/>
          </a:xfrm>
          <a:prstGeom prst="rect">
            <a:avLst/>
          </a:prstGeom>
          <a:noFill/>
          <a:ln w="63500">
            <a:noFill/>
            <a:prstDash val="dash"/>
            <a:miter lim="800000"/>
            <a:headEnd/>
            <a:tailEnd/>
          </a:ln>
        </p:spPr>
        <p:txBody>
          <a:bodyPr wrap="square" anchor="ctr">
            <a:spAutoFit/>
          </a:bodyPr>
          <a:lstStyle/>
          <a:p>
            <a:pPr algn="ctr"/>
            <a:r>
              <a:rPr lang="ja-JP" altLang="en-US" sz="2400" dirty="0"/>
              <a:t>←</a:t>
            </a:r>
            <a:r>
              <a:rPr lang="ja-JP" altLang="en-US" sz="2400" dirty="0" smtClean="0"/>
              <a:t>差の大きさ（－）</a:t>
            </a:r>
            <a:endParaRPr lang="ja-JP" altLang="en-US" sz="2400" dirty="0"/>
          </a:p>
        </p:txBody>
      </p:sp>
      <p:sp>
        <p:nvSpPr>
          <p:cNvPr id="13" name="テキスト ボックス 12"/>
          <p:cNvSpPr txBox="1"/>
          <p:nvPr/>
        </p:nvSpPr>
        <p:spPr>
          <a:xfrm>
            <a:off x="642910" y="1714488"/>
            <a:ext cx="7643866" cy="1661993"/>
          </a:xfrm>
          <a:prstGeom prst="rect">
            <a:avLst/>
          </a:prstGeom>
          <a:noFill/>
        </p:spPr>
        <p:txBody>
          <a:bodyPr wrap="square" rtlCol="0">
            <a:spAutoFit/>
          </a:bodyPr>
          <a:lstStyle/>
          <a:p>
            <a:pPr marL="274320">
              <a:buFont typeface="Arial" pitchFamily="34" charset="0"/>
              <a:buChar char="•"/>
              <a:defRPr/>
            </a:pPr>
            <a:r>
              <a:rPr lang="ja-JP" altLang="en-US" sz="2800" dirty="0" smtClean="0">
                <a:latin typeface="+mj-ea"/>
              </a:rPr>
              <a:t>差が大きくなるほど起こる確率は低い（←→）</a:t>
            </a:r>
            <a:endParaRPr lang="en-US" altLang="ja-JP" sz="2800" dirty="0" smtClean="0">
              <a:latin typeface="+mj-ea"/>
            </a:endParaRPr>
          </a:p>
          <a:p>
            <a:pPr marL="274320">
              <a:buFont typeface="Arial" pitchFamily="34" charset="0"/>
              <a:buChar char="•"/>
              <a:defRPr/>
            </a:pPr>
            <a:r>
              <a:rPr lang="ja-JP" altLang="en-US" sz="2800" dirty="0" smtClean="0">
                <a:latin typeface="+mj-ea"/>
              </a:rPr>
              <a:t>サンプルが多いほど大きくなる確率は低い（↑）</a:t>
            </a:r>
            <a:endParaRPr lang="en-US" altLang="ja-JP" sz="2800" dirty="0" smtClean="0">
              <a:latin typeface="+mj-ea"/>
            </a:endParaRPr>
          </a:p>
          <a:p>
            <a:pPr marL="274320">
              <a:buFont typeface="Arial" pitchFamily="34" charset="0"/>
              <a:buChar char="•"/>
              <a:defRPr/>
            </a:pPr>
            <a:r>
              <a:rPr lang="ja-JP" altLang="en-US" sz="2800" dirty="0" smtClean="0">
                <a:latin typeface="+mj-ea"/>
              </a:rPr>
              <a:t>すなわち、差の大きさとサンプル数で決まる</a:t>
            </a:r>
          </a:p>
          <a:p>
            <a:endParaRPr kumimoji="1" lang="ja-JP" altLang="en-US" dirty="0"/>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pPr eaLnBrk="1" hangingPunct="1"/>
            <a:r>
              <a:rPr lang="ja-JP" altLang="en-US" dirty="0" smtClean="0"/>
              <a:t>今日の内容</a:t>
            </a:r>
          </a:p>
        </p:txBody>
      </p:sp>
      <p:sp>
        <p:nvSpPr>
          <p:cNvPr id="10245" name="コンテンツ プレースホルダ 4"/>
          <p:cNvSpPr>
            <a:spLocks noGrp="1"/>
          </p:cNvSpPr>
          <p:nvPr>
            <p:ph idx="1"/>
          </p:nvPr>
        </p:nvSpPr>
        <p:spPr/>
        <p:txBody>
          <a:bodyPr/>
          <a:lstStyle/>
          <a:p>
            <a:pPr eaLnBrk="1" hangingPunct="1"/>
            <a:r>
              <a:rPr lang="ja-JP" altLang="en-US" dirty="0" smtClean="0"/>
              <a:t>仮説検証にはしっかりした変数測定とその関連の統計的分析が必要</a:t>
            </a:r>
            <a:endParaRPr lang="en-US" altLang="ja-JP" dirty="0" smtClean="0"/>
          </a:p>
          <a:p>
            <a:pPr eaLnBrk="1" hangingPunct="1"/>
            <a:r>
              <a:rPr lang="ja-JP" altLang="en-US" dirty="0" smtClean="0"/>
              <a:t>変数測定でのポイント</a:t>
            </a:r>
            <a:endParaRPr lang="en-US" altLang="ja-JP" dirty="0" smtClean="0"/>
          </a:p>
          <a:p>
            <a:pPr eaLnBrk="1" hangingPunct="1"/>
            <a:r>
              <a:rPr lang="ja-JP" altLang="en-US" dirty="0" smtClean="0"/>
              <a:t>変数間の関連の統計的分析のポイント</a:t>
            </a:r>
            <a:endParaRPr lang="en-US" altLang="ja-JP" dirty="0" smtClean="0"/>
          </a:p>
          <a:p>
            <a:pPr eaLnBrk="1" hangingPunct="1"/>
            <a:r>
              <a:rPr lang="ja-JP" altLang="en-US" dirty="0" smtClean="0"/>
              <a:t>問題のあるケースと第３の変数のチェック</a:t>
            </a:r>
            <a:endParaRPr lang="en-US" altLang="ja-JP" dirty="0" smtClean="0"/>
          </a:p>
          <a:p>
            <a:r>
              <a:rPr lang="ja-JP" altLang="en-US" dirty="0" smtClean="0"/>
              <a:t>サンプル数とサンプリング</a:t>
            </a:r>
            <a:endParaRPr lang="en-US" altLang="ja-JP" dirty="0" smtClean="0"/>
          </a:p>
          <a:p>
            <a:r>
              <a:rPr lang="ja-JP" altLang="en-US" dirty="0" smtClean="0"/>
              <a:t>探索的データ解析とまとめ</a:t>
            </a:r>
          </a:p>
        </p:txBody>
      </p:sp>
      <p:sp>
        <p:nvSpPr>
          <p:cNvPr id="10243" name="フッター プレースホルダ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10244" name="スライド番号プレースホルダ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05875B16-D6A9-46F0-A2BC-B8A956F38F99}" type="slidenum">
              <a:rPr lang="ja-JP" altLang="en-US" smtClean="0"/>
              <a:pPr/>
              <a:t>3</a:t>
            </a:fld>
            <a:endParaRPr lang="ja-JP" altLang="en-US" smtClean="0"/>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normAutofit/>
          </a:bodyPr>
          <a:lstStyle/>
          <a:p>
            <a:pPr eaLnBrk="1" hangingPunct="1"/>
            <a:r>
              <a:rPr lang="ja-JP" altLang="en-US" dirty="0" smtClean="0"/>
              <a:t>確率が十分</a:t>
            </a:r>
            <a:r>
              <a:rPr lang="ja-JP" altLang="en-US" dirty="0"/>
              <a:t>低い</a:t>
            </a:r>
            <a:r>
              <a:rPr lang="ja-JP" altLang="en-US" dirty="0" smtClean="0"/>
              <a:t>とき</a:t>
            </a:r>
          </a:p>
        </p:txBody>
      </p:sp>
      <p:sp>
        <p:nvSpPr>
          <p:cNvPr id="25605" name="コンテンツ プレースホルダ 4"/>
          <p:cNvSpPr>
            <a:spLocks noGrp="1"/>
          </p:cNvSpPr>
          <p:nvPr>
            <p:ph idx="1"/>
          </p:nvPr>
        </p:nvSpPr>
        <p:spPr/>
        <p:txBody>
          <a:bodyPr>
            <a:normAutofit/>
          </a:bodyPr>
          <a:lstStyle/>
          <a:p>
            <a:pPr eaLnBrk="1" hangingPunct="1"/>
            <a:r>
              <a:rPr lang="ja-JP" altLang="en-US" dirty="0" smtClean="0"/>
              <a:t>サンプルでできた差が、たまたま起こるはずもないほど低い確率でおこるものだったとき</a:t>
            </a:r>
            <a:endParaRPr lang="en-US" altLang="ja-JP" dirty="0" smtClean="0"/>
          </a:p>
          <a:p>
            <a:pPr eaLnBrk="1" hangingPunct="1"/>
            <a:r>
              <a:rPr lang="ja-JP" altLang="en-US" dirty="0" smtClean="0"/>
              <a:t>帰無仮説が正しいと仮定すると、あるはずもないことが起こっていることになる</a:t>
            </a:r>
            <a:endParaRPr lang="en-US" altLang="ja-JP" dirty="0" smtClean="0"/>
          </a:p>
          <a:p>
            <a:pPr eaLnBrk="1" hangingPunct="1"/>
            <a:r>
              <a:rPr lang="ja-JP" altLang="en-US" dirty="0" smtClean="0"/>
              <a:t>部屋の右側半分と左側半分に座っている人の平均体重の差</a:t>
            </a:r>
          </a:p>
          <a:p>
            <a:pPr eaLnBrk="1" hangingPunct="1"/>
            <a:r>
              <a:rPr lang="ja-JP" altLang="en-US" dirty="0" smtClean="0"/>
              <a:t>それには差がないだろう＝それが世間一般の話だろう＝母集団では差がないだろう</a:t>
            </a:r>
            <a:endParaRPr lang="en-US" altLang="ja-JP" dirty="0" smtClean="0"/>
          </a:p>
          <a:p>
            <a:pPr eaLnBrk="1" hangingPunct="1"/>
            <a:r>
              <a:rPr lang="ja-JP" altLang="en-US" dirty="0" smtClean="0"/>
              <a:t>と思っているのに大きな差が出たら</a:t>
            </a:r>
            <a:endParaRPr lang="en-US" altLang="ja-JP" dirty="0" smtClean="0"/>
          </a:p>
          <a:p>
            <a:pPr eaLnBrk="1" hangingPunct="1"/>
            <a:r>
              <a:rPr lang="ja-JP" altLang="en-US" dirty="0" smtClean="0"/>
              <a:t>ほんとは母集団で差があるのでは？と考える</a:t>
            </a:r>
            <a:endParaRPr lang="en-US" altLang="ja-JP" dirty="0" smtClean="0"/>
          </a:p>
        </p:txBody>
      </p:sp>
      <p:sp>
        <p:nvSpPr>
          <p:cNvPr id="25603" name="フッター プレースホルダ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25604" name="スライド番号プレースホルダ 5"/>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4B1DB19B-5D48-4796-A8A4-D5490CF6B287}" type="slidenum">
              <a:rPr lang="en-US" altLang="ja-JP" smtClean="0"/>
              <a:pPr/>
              <a:t>30</a:t>
            </a:fld>
            <a:endParaRPr lang="en-US" altLang="ja-JP" smtClean="0"/>
          </a:p>
        </p:txBody>
      </p:sp>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normAutofit fontScale="90000"/>
          </a:bodyPr>
          <a:lstStyle/>
          <a:p>
            <a:pPr eaLnBrk="1" hangingPunct="1"/>
            <a:r>
              <a:rPr lang="ja-JP" altLang="en-US" dirty="0" smtClean="0"/>
              <a:t>確率が小さいと帰無仮説棄却</a:t>
            </a:r>
          </a:p>
        </p:txBody>
      </p:sp>
      <p:pic>
        <p:nvPicPr>
          <p:cNvPr id="26629" name="Picture 4"/>
          <p:cNvPicPr>
            <a:picLocks noGrp="1" noChangeAspect="1" noChangeArrowheads="1"/>
          </p:cNvPicPr>
          <p:nvPr>
            <p:ph idx="1"/>
          </p:nvPr>
        </p:nvPicPr>
        <p:blipFill>
          <a:blip r:embed="rId3" cstate="print"/>
          <a:stretch>
            <a:fillRect/>
          </a:stretch>
        </p:blipFill>
        <p:spPr>
          <a:xfrm>
            <a:off x="1571604" y="3143248"/>
            <a:ext cx="5500726" cy="3418468"/>
          </a:xfrm>
        </p:spPr>
      </p:pic>
      <p:sp>
        <p:nvSpPr>
          <p:cNvPr id="26627" name="フッター プレースホルダ 5"/>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26628" name="スライド番号プレースホルダ 10"/>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0E1F43CF-DD18-40C2-848F-D7CBB359FE17}" type="slidenum">
              <a:rPr lang="en-US" altLang="ja-JP" smtClean="0"/>
              <a:pPr/>
              <a:t>31</a:t>
            </a:fld>
            <a:endParaRPr lang="en-US" altLang="ja-JP" smtClean="0"/>
          </a:p>
        </p:txBody>
      </p:sp>
      <p:sp>
        <p:nvSpPr>
          <p:cNvPr id="32771" name="テキスト プレースホルダ 9"/>
          <p:cNvSpPr>
            <a:spLocks noGrp="1"/>
          </p:cNvSpPr>
          <p:nvPr>
            <p:ph type="body" sz="half" idx="4294967295"/>
          </p:nvPr>
        </p:nvSpPr>
        <p:spPr>
          <a:xfrm>
            <a:off x="714348" y="1571612"/>
            <a:ext cx="7772400" cy="1981200"/>
          </a:xfrm>
        </p:spPr>
        <p:txBody>
          <a:bodyPr>
            <a:normAutofit/>
          </a:bodyPr>
          <a:lstStyle/>
          <a:p>
            <a:pPr marL="274320">
              <a:defRPr/>
            </a:pPr>
            <a:r>
              <a:rPr lang="ja-JP" altLang="en-US" dirty="0" smtClean="0">
                <a:latin typeface="+mn-ea"/>
              </a:rPr>
              <a:t>確率の小ささ</a:t>
            </a:r>
            <a:r>
              <a:rPr lang="ja-JP" altLang="en-US" sz="2800" dirty="0" smtClean="0">
                <a:latin typeface="+mn-ea"/>
              </a:rPr>
              <a:t>は有意確率</a:t>
            </a:r>
            <a:r>
              <a:rPr lang="en-US" altLang="ja-JP" sz="2800" dirty="0" smtClean="0">
                <a:latin typeface="+mn-ea"/>
              </a:rPr>
              <a:t>α</a:t>
            </a:r>
            <a:r>
              <a:rPr lang="ja-JP" altLang="en-US" sz="2800" dirty="0" smtClean="0">
                <a:latin typeface="+mn-ea"/>
              </a:rPr>
              <a:t>＝</a:t>
            </a:r>
            <a:r>
              <a:rPr lang="en-US" altLang="ja-JP" sz="2800" dirty="0" smtClean="0">
                <a:latin typeface="+mn-ea"/>
              </a:rPr>
              <a:t>0.05</a:t>
            </a:r>
            <a:r>
              <a:rPr lang="ja-JP" altLang="en-US" sz="2800" dirty="0" smtClean="0">
                <a:latin typeface="+mn-ea"/>
              </a:rPr>
              <a:t>未満で判断</a:t>
            </a:r>
            <a:endParaRPr lang="en-US" altLang="ja-JP" dirty="0" smtClean="0">
              <a:latin typeface="+mn-ea"/>
            </a:endParaRPr>
          </a:p>
          <a:p>
            <a:pPr marL="274320">
              <a:defRPr/>
            </a:pPr>
            <a:r>
              <a:rPr lang="ja-JP" altLang="en-US" sz="2800" dirty="0" smtClean="0">
                <a:latin typeface="+mn-ea"/>
              </a:rPr>
              <a:t>赤い部分の面積は全体の</a:t>
            </a:r>
            <a:r>
              <a:rPr lang="en-US" altLang="ja-JP" sz="2800" dirty="0" smtClean="0">
                <a:latin typeface="+mn-ea"/>
              </a:rPr>
              <a:t>5</a:t>
            </a:r>
            <a:r>
              <a:rPr lang="ja-JP" altLang="en-US" sz="2800" dirty="0" smtClean="0">
                <a:latin typeface="+mn-ea"/>
              </a:rPr>
              <a:t>％（左右</a:t>
            </a:r>
            <a:r>
              <a:rPr lang="en-US" altLang="ja-JP" sz="2800" dirty="0" smtClean="0">
                <a:latin typeface="+mn-ea"/>
              </a:rPr>
              <a:t>2.5</a:t>
            </a:r>
            <a:r>
              <a:rPr lang="ja-JP" altLang="en-US" sz="2800" dirty="0" smtClean="0">
                <a:latin typeface="+mn-ea"/>
              </a:rPr>
              <a:t>％ずつ）</a:t>
            </a:r>
            <a:endParaRPr lang="en-US" altLang="ja-JP" sz="2800" dirty="0" smtClean="0">
              <a:latin typeface="+mn-ea"/>
            </a:endParaRPr>
          </a:p>
          <a:p>
            <a:pPr marL="274320">
              <a:defRPr/>
            </a:pPr>
            <a:r>
              <a:rPr lang="ja-JP" altLang="en-US" sz="2800" dirty="0" smtClean="0">
                <a:latin typeface="+mn-ea"/>
              </a:rPr>
              <a:t>差の大きさが赤い部分に入っていたら</a:t>
            </a:r>
            <a:endParaRPr lang="en-US" altLang="ja-JP" sz="2800" dirty="0" smtClean="0">
              <a:latin typeface="+mn-ea"/>
            </a:endParaRPr>
          </a:p>
          <a:p>
            <a:pPr marL="274320">
              <a:defRPr/>
            </a:pPr>
            <a:r>
              <a:rPr lang="ja-JP" altLang="en-US" sz="2800" dirty="0" smtClean="0">
                <a:latin typeface="+mn-ea"/>
              </a:rPr>
              <a:t>帰無仮説を棄却→</a:t>
            </a:r>
            <a:r>
              <a:rPr lang="ja-JP" altLang="en-US" dirty="0" smtClean="0">
                <a:latin typeface="+mn-ea"/>
              </a:rPr>
              <a:t>「</a:t>
            </a:r>
            <a:r>
              <a:rPr lang="ja-JP" altLang="en-US" sz="2800" dirty="0" smtClean="0">
                <a:latin typeface="+mn-ea"/>
              </a:rPr>
              <a:t>有意な差がある」という</a:t>
            </a:r>
            <a:endParaRPr lang="en-US" altLang="ja-JP" sz="2800" dirty="0" smtClean="0">
              <a:latin typeface="+mn-ea"/>
            </a:endParaRPr>
          </a:p>
          <a:p>
            <a:pPr marL="274320" indent="-274320" eaLnBrk="1" fontAlgn="auto" hangingPunct="1">
              <a:spcAft>
                <a:spcPts val="0"/>
              </a:spcAft>
              <a:buFont typeface="Wingdings 3"/>
              <a:buChar char=""/>
              <a:defRPr/>
            </a:pPr>
            <a:endParaRPr lang="ja-JP" altLang="en-US" dirty="0" smtClean="0"/>
          </a:p>
        </p:txBody>
      </p:sp>
      <p:sp>
        <p:nvSpPr>
          <p:cNvPr id="26631" name="テキスト ボックス 6"/>
          <p:cNvSpPr txBox="1">
            <a:spLocks noChangeArrowheads="1"/>
          </p:cNvSpPr>
          <p:nvPr/>
        </p:nvSpPr>
        <p:spPr bwMode="auto">
          <a:xfrm>
            <a:off x="3929058" y="5715016"/>
            <a:ext cx="714375" cy="646112"/>
          </a:xfrm>
          <a:prstGeom prst="rect">
            <a:avLst/>
          </a:prstGeom>
          <a:noFill/>
          <a:ln w="63500">
            <a:noFill/>
            <a:prstDash val="dash"/>
            <a:miter lim="800000"/>
            <a:headEnd/>
            <a:tailEnd/>
          </a:ln>
        </p:spPr>
        <p:txBody>
          <a:bodyPr anchor="ctr">
            <a:spAutoFit/>
          </a:bodyPr>
          <a:lstStyle/>
          <a:p>
            <a:pPr algn="ctr"/>
            <a:r>
              <a:rPr lang="en-US" altLang="ja-JP" sz="3600" dirty="0"/>
              <a:t>0</a:t>
            </a:r>
            <a:endParaRPr lang="ja-JP" altLang="en-US" sz="36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20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fade">
                                      <p:cBhvr>
                                        <p:cTn id="12" dur="2000"/>
                                        <p:tgtEl>
                                          <p:spTgt spid="327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fade">
                                      <p:cBhvr>
                                        <p:cTn id="17" dur="2000"/>
                                        <p:tgtEl>
                                          <p:spTgt spid="327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fade">
                                      <p:cBhvr>
                                        <p:cTn id="22" dur="20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次の</a:t>
            </a:r>
            <a:r>
              <a:rPr lang="ja-JP" altLang="en-US" dirty="0"/>
              <a:t>例</a:t>
            </a:r>
            <a:r>
              <a:rPr lang="ja-JP" altLang="en-US" dirty="0" smtClean="0"/>
              <a:t>の実際の</a:t>
            </a:r>
            <a:r>
              <a:rPr kumimoji="1" lang="ja-JP" altLang="en-US" dirty="0" smtClean="0"/>
              <a:t>確率は？</a:t>
            </a:r>
            <a:endParaRPr kumimoji="1" lang="ja-JP" altLang="en-US" dirty="0"/>
          </a:p>
        </p:txBody>
      </p:sp>
      <p:sp>
        <p:nvSpPr>
          <p:cNvPr id="3" name="コンテンツ プレースホルダ 2"/>
          <p:cNvSpPr>
            <a:spLocks noGrp="1"/>
          </p:cNvSpPr>
          <p:nvPr>
            <p:ph idx="1"/>
          </p:nvPr>
        </p:nvSpPr>
        <p:spPr>
          <a:xfrm>
            <a:off x="500034" y="1600201"/>
            <a:ext cx="8215370" cy="1114419"/>
          </a:xfrm>
        </p:spPr>
        <p:txBody>
          <a:bodyPr>
            <a:normAutofit/>
          </a:bodyPr>
          <a:lstStyle/>
          <a:p>
            <a:r>
              <a:rPr lang="ja-JP" altLang="en-US" dirty="0" smtClean="0"/>
              <a:t>無作為に選んだ</a:t>
            </a:r>
            <a:r>
              <a:rPr lang="en-US" altLang="ja-JP" dirty="0" smtClean="0"/>
              <a:t>2</a:t>
            </a:r>
            <a:r>
              <a:rPr lang="ja-JP" altLang="en-US" dirty="0" smtClean="0"/>
              <a:t>グループで、平均体重に差が起こる確率（日本人女性で標準偏差は</a:t>
            </a:r>
            <a:r>
              <a:rPr lang="en-US" altLang="ja-JP" dirty="0" smtClean="0"/>
              <a:t>8kg</a:t>
            </a:r>
            <a:r>
              <a:rPr lang="ja-JP" altLang="en-US" dirty="0" smtClean="0"/>
              <a:t>）</a:t>
            </a:r>
            <a:endParaRPr lang="en-US" altLang="ja-JP" dirty="0" smtClean="0"/>
          </a:p>
          <a:p>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32</a:t>
            </a:fld>
            <a:endParaRPr lang="ja-JP" altLang="en-US"/>
          </a:p>
        </p:txBody>
      </p:sp>
      <p:graphicFrame>
        <p:nvGraphicFramePr>
          <p:cNvPr id="6" name="表 5"/>
          <p:cNvGraphicFramePr>
            <a:graphicFrameLocks noGrp="1"/>
          </p:cNvGraphicFramePr>
          <p:nvPr/>
        </p:nvGraphicFramePr>
        <p:xfrm>
          <a:off x="428596" y="2643182"/>
          <a:ext cx="8143931" cy="3429021"/>
        </p:xfrm>
        <a:graphic>
          <a:graphicData uri="http://schemas.openxmlformats.org/drawingml/2006/table">
            <a:tbl>
              <a:tblPr firstRow="1" bandRow="1">
                <a:tableStyleId>{5C22544A-7EE6-4342-B048-85BDC9FD1C3A}</a:tableStyleId>
              </a:tblPr>
              <a:tblGrid>
                <a:gridCol w="1123301"/>
                <a:gridCol w="1193507"/>
                <a:gridCol w="982888"/>
                <a:gridCol w="1193507"/>
                <a:gridCol w="1193507"/>
                <a:gridCol w="1193507"/>
                <a:gridCol w="1263714"/>
              </a:tblGrid>
              <a:tr h="494007">
                <a:tc>
                  <a:txBody>
                    <a:bodyPr/>
                    <a:lstStyle/>
                    <a:p>
                      <a:r>
                        <a:rPr kumimoji="1" lang="ja-JP" altLang="en-US" sz="2400" dirty="0" smtClean="0"/>
                        <a:t>各人数</a:t>
                      </a:r>
                      <a:endParaRPr kumimoji="1" lang="ja-JP" altLang="en-US" sz="2400" dirty="0"/>
                    </a:p>
                  </a:txBody>
                  <a:tcPr/>
                </a:tc>
                <a:tc>
                  <a:txBody>
                    <a:bodyPr/>
                    <a:lstStyle/>
                    <a:p>
                      <a:r>
                        <a:rPr kumimoji="1" lang="en-US" altLang="ja-JP" sz="2400" dirty="0" smtClean="0"/>
                        <a:t>12kg</a:t>
                      </a:r>
                      <a:endParaRPr kumimoji="1" lang="ja-JP" altLang="en-US" sz="2400" dirty="0"/>
                    </a:p>
                  </a:txBody>
                  <a:tcPr/>
                </a:tc>
                <a:tc>
                  <a:txBody>
                    <a:bodyPr/>
                    <a:lstStyle/>
                    <a:p>
                      <a:r>
                        <a:rPr kumimoji="1" lang="en-US" altLang="ja-JP" sz="2400" dirty="0" smtClean="0"/>
                        <a:t>6kg</a:t>
                      </a:r>
                      <a:endParaRPr kumimoji="1" lang="ja-JP" altLang="en-US" sz="2400" dirty="0"/>
                    </a:p>
                  </a:txBody>
                  <a:tcPr/>
                </a:tc>
                <a:tc>
                  <a:txBody>
                    <a:bodyPr/>
                    <a:lstStyle/>
                    <a:p>
                      <a:r>
                        <a:rPr kumimoji="1" lang="en-US" altLang="ja-JP" sz="2400" dirty="0" smtClean="0"/>
                        <a:t>4kg</a:t>
                      </a:r>
                      <a:endParaRPr kumimoji="1" lang="ja-JP" altLang="en-US" sz="2400" dirty="0"/>
                    </a:p>
                  </a:txBody>
                  <a:tcPr/>
                </a:tc>
                <a:tc>
                  <a:txBody>
                    <a:bodyPr/>
                    <a:lstStyle/>
                    <a:p>
                      <a:r>
                        <a:rPr kumimoji="1" lang="en-US" altLang="ja-JP" sz="2400" dirty="0" smtClean="0"/>
                        <a:t>2kg</a:t>
                      </a:r>
                      <a:endParaRPr kumimoji="1" lang="ja-JP" altLang="en-US" sz="2400" dirty="0"/>
                    </a:p>
                  </a:txBody>
                  <a:tcPr/>
                </a:tc>
                <a:tc>
                  <a:txBody>
                    <a:bodyPr/>
                    <a:lstStyle/>
                    <a:p>
                      <a:r>
                        <a:rPr kumimoji="1" lang="en-US" altLang="ja-JP" sz="2400" dirty="0" smtClean="0"/>
                        <a:t>1kg</a:t>
                      </a:r>
                      <a:endParaRPr kumimoji="1" lang="ja-JP" altLang="en-US" sz="2400" dirty="0"/>
                    </a:p>
                  </a:txBody>
                  <a:tcPr/>
                </a:tc>
                <a:tc>
                  <a:txBody>
                    <a:bodyPr/>
                    <a:lstStyle/>
                    <a:p>
                      <a:r>
                        <a:rPr kumimoji="1" lang="en-US" altLang="ja-JP" sz="2400" dirty="0" smtClean="0"/>
                        <a:t>500</a:t>
                      </a:r>
                      <a:r>
                        <a:rPr kumimoji="1" lang="ja-JP" altLang="en-US" sz="2400" dirty="0" err="1" smtClean="0"/>
                        <a:t>ｇ</a:t>
                      </a:r>
                      <a:endParaRPr kumimoji="1" lang="ja-JP" altLang="en-US" sz="2400" dirty="0"/>
                    </a:p>
                  </a:txBody>
                  <a:tcPr/>
                </a:tc>
              </a:tr>
              <a:tr h="494007">
                <a:tc>
                  <a:txBody>
                    <a:bodyPr/>
                    <a:lstStyle/>
                    <a:p>
                      <a:pPr algn="ctr"/>
                      <a:r>
                        <a:rPr kumimoji="1" lang="en-US" altLang="ja-JP" sz="2400" dirty="0" smtClean="0"/>
                        <a:t>5</a:t>
                      </a:r>
                      <a:endParaRPr kumimoji="1" lang="ja-JP" altLang="en-US" sz="2400" dirty="0"/>
                    </a:p>
                  </a:txBody>
                  <a:tcPr/>
                </a:tc>
                <a:tc>
                  <a:txBody>
                    <a:bodyPr/>
                    <a:lstStyle/>
                    <a:p>
                      <a:r>
                        <a:rPr lang="en-US" altLang="ja-JP" sz="2400" dirty="0" smtClean="0"/>
                        <a:t>.045</a:t>
                      </a:r>
                      <a:endParaRPr lang="ja-JP" altLang="en-US" sz="2400" dirty="0"/>
                    </a:p>
                  </a:txBody>
                  <a:tcPr/>
                </a:tc>
                <a:tc>
                  <a:txBody>
                    <a:bodyPr/>
                    <a:lstStyle/>
                    <a:p>
                      <a:r>
                        <a:rPr kumimoji="1" lang="en-US" altLang="ja-JP" sz="2400" dirty="0" smtClean="0"/>
                        <a:t>.27</a:t>
                      </a:r>
                      <a:endParaRPr kumimoji="1" lang="ja-JP" altLang="en-US" sz="2400"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kumimoji="1" lang="en-US" altLang="ja-JP" sz="2400" dirty="0" smtClean="0"/>
                        <a:t>.45</a:t>
                      </a:r>
                      <a:endParaRPr kumimoji="1" lang="ja-JP" altLang="en-US" sz="2400" dirty="0" smtClean="0"/>
                    </a:p>
                  </a:txBody>
                  <a:tcPr/>
                </a:tc>
                <a:tc>
                  <a:txBody>
                    <a:bodyPr/>
                    <a:lstStyle/>
                    <a:p>
                      <a:endParaRPr kumimoji="1" lang="ja-JP" altLang="en-US" sz="2400" dirty="0"/>
                    </a:p>
                  </a:txBody>
                  <a:tcPr/>
                </a:tc>
                <a:tc>
                  <a:txBody>
                    <a:bodyPr/>
                    <a:lstStyle/>
                    <a:p>
                      <a:endParaRPr kumimoji="1" lang="ja-JP" altLang="en-US" sz="2400"/>
                    </a:p>
                  </a:txBody>
                  <a:tcPr/>
                </a:tc>
                <a:tc>
                  <a:txBody>
                    <a:bodyPr/>
                    <a:lstStyle/>
                    <a:p>
                      <a:endParaRPr kumimoji="1" lang="ja-JP" altLang="en-US" sz="2400" dirty="0"/>
                    </a:p>
                  </a:txBody>
                  <a:tcPr/>
                </a:tc>
              </a:tr>
              <a:tr h="464979">
                <a:tc>
                  <a:txBody>
                    <a:bodyPr/>
                    <a:lstStyle/>
                    <a:p>
                      <a:pPr algn="ctr"/>
                      <a:r>
                        <a:rPr kumimoji="1" lang="en-US" altLang="ja-JP" sz="2400" dirty="0" smtClean="0"/>
                        <a:t>20</a:t>
                      </a:r>
                      <a:endParaRPr kumimoji="1" lang="ja-JP" altLang="en-US" sz="2400" dirty="0"/>
                    </a:p>
                  </a:txBody>
                  <a:tcPr/>
                </a:tc>
                <a:tc>
                  <a:txBody>
                    <a:bodyPr/>
                    <a:lstStyle/>
                    <a:p>
                      <a:r>
                        <a:rPr lang="en-US" altLang="ja-JP" sz="2400" dirty="0" smtClean="0"/>
                        <a:t>&lt;.001</a:t>
                      </a:r>
                      <a:endParaRPr lang="ja-JP" altLang="en-US" sz="2400" dirty="0"/>
                    </a:p>
                  </a:txBody>
                  <a:tcPr/>
                </a:tc>
                <a:tc>
                  <a:txBody>
                    <a:bodyPr/>
                    <a:lstStyle/>
                    <a:p>
                      <a:r>
                        <a:rPr kumimoji="1" lang="en-US" altLang="ja-JP" sz="2400" dirty="0" smtClean="0"/>
                        <a:t>.023</a:t>
                      </a:r>
                      <a:endParaRPr kumimoji="1" lang="ja-JP" altLang="en-US" sz="2400" dirty="0"/>
                    </a:p>
                  </a:txBody>
                  <a:tcPr/>
                </a:tc>
                <a:tc>
                  <a:txBody>
                    <a:bodyPr/>
                    <a:lstStyle/>
                    <a:p>
                      <a:r>
                        <a:rPr kumimoji="1" lang="en-US" altLang="ja-JP" sz="2400" dirty="0" smtClean="0"/>
                        <a:t>.27</a:t>
                      </a:r>
                      <a:endParaRPr kumimoji="1" lang="ja-JP" altLang="en-US" sz="2400" dirty="0"/>
                    </a:p>
                  </a:txBody>
                  <a:tcPr/>
                </a:tc>
                <a:tc>
                  <a:txBody>
                    <a:bodyPr/>
                    <a:lstStyle/>
                    <a:p>
                      <a:r>
                        <a:rPr kumimoji="1" lang="en-US" altLang="ja-JP" sz="2400" dirty="0" smtClean="0"/>
                        <a:t>.43</a:t>
                      </a:r>
                      <a:endParaRPr kumimoji="1" lang="ja-JP" altLang="en-US" sz="2400" dirty="0"/>
                    </a:p>
                  </a:txBody>
                  <a:tcPr/>
                </a:tc>
                <a:tc>
                  <a:txBody>
                    <a:bodyPr/>
                    <a:lstStyle/>
                    <a:p>
                      <a:endParaRPr kumimoji="1" lang="ja-JP" altLang="en-US" sz="2400" dirty="0"/>
                    </a:p>
                  </a:txBody>
                  <a:tcPr/>
                </a:tc>
                <a:tc>
                  <a:txBody>
                    <a:bodyPr/>
                    <a:lstStyle/>
                    <a:p>
                      <a:endParaRPr kumimoji="1" lang="ja-JP" altLang="en-US" sz="2400" dirty="0"/>
                    </a:p>
                  </a:txBody>
                  <a:tcPr/>
                </a:tc>
              </a:tr>
              <a:tr h="494007">
                <a:tc>
                  <a:txBody>
                    <a:bodyPr/>
                    <a:lstStyle/>
                    <a:p>
                      <a:pPr algn="ctr"/>
                      <a:r>
                        <a:rPr kumimoji="1" lang="en-US" altLang="ja-JP" sz="2400" dirty="0" smtClean="0"/>
                        <a:t>40</a:t>
                      </a:r>
                      <a:endParaRPr kumimoji="1" lang="ja-JP" altLang="en-US" sz="2400" dirty="0"/>
                    </a:p>
                  </a:txBody>
                  <a:tcPr/>
                </a:tc>
                <a:tc>
                  <a:txBody>
                    <a:bodyPr/>
                    <a:lstStyle/>
                    <a:p>
                      <a:endParaRPr kumimoji="1" lang="ja-JP" altLang="en-US" sz="2400" dirty="0"/>
                    </a:p>
                  </a:txBody>
                  <a:tcPr/>
                </a:tc>
                <a:tc>
                  <a:txBody>
                    <a:bodyPr/>
                    <a:lstStyle/>
                    <a:p>
                      <a:r>
                        <a:rPr kumimoji="1" lang="en-US" altLang="ja-JP" sz="2400" dirty="0" smtClean="0"/>
                        <a:t>.001</a:t>
                      </a:r>
                      <a:endParaRPr kumimoji="1" lang="ja-JP" altLang="en-US" sz="2400" dirty="0"/>
                    </a:p>
                  </a:txBody>
                  <a:tcPr/>
                </a:tc>
                <a:tc>
                  <a:txBody>
                    <a:bodyPr/>
                    <a:lstStyle/>
                    <a:p>
                      <a:r>
                        <a:rPr kumimoji="1" lang="en-US" altLang="ja-JP" sz="2400" dirty="0" smtClean="0"/>
                        <a:t>.028</a:t>
                      </a:r>
                      <a:endParaRPr kumimoji="1" lang="ja-JP" altLang="en-US" sz="2400" dirty="0"/>
                    </a:p>
                  </a:txBody>
                  <a:tcPr/>
                </a:tc>
                <a:tc>
                  <a:txBody>
                    <a:bodyPr/>
                    <a:lstStyle/>
                    <a:p>
                      <a:r>
                        <a:rPr kumimoji="1" lang="en-US" altLang="ja-JP" sz="2400" dirty="0" smtClean="0"/>
                        <a:t>.27</a:t>
                      </a:r>
                      <a:endParaRPr kumimoji="1" lang="ja-JP" altLang="en-US" sz="2400" dirty="0"/>
                    </a:p>
                  </a:txBody>
                  <a:tcPr/>
                </a:tc>
                <a:tc>
                  <a:txBody>
                    <a:bodyPr/>
                    <a:lstStyle/>
                    <a:p>
                      <a:r>
                        <a:rPr kumimoji="1" lang="en-US" altLang="ja-JP" sz="2400" dirty="0" smtClean="0"/>
                        <a:t>.58</a:t>
                      </a:r>
                      <a:endParaRPr kumimoji="1" lang="ja-JP" altLang="en-US" sz="2400" dirty="0"/>
                    </a:p>
                  </a:txBody>
                  <a:tcPr/>
                </a:tc>
                <a:tc>
                  <a:txBody>
                    <a:bodyPr/>
                    <a:lstStyle/>
                    <a:p>
                      <a:endParaRPr kumimoji="1" lang="ja-JP" altLang="en-US" sz="2400" dirty="0"/>
                    </a:p>
                  </a:txBody>
                  <a:tcPr/>
                </a:tc>
              </a:tr>
              <a:tr h="494007">
                <a:tc>
                  <a:txBody>
                    <a:bodyPr/>
                    <a:lstStyle/>
                    <a:p>
                      <a:pPr algn="ctr"/>
                      <a:r>
                        <a:rPr kumimoji="1" lang="en-US" altLang="ja-JP" sz="2400" dirty="0" smtClean="0"/>
                        <a:t>160</a:t>
                      </a:r>
                      <a:endParaRPr kumimoji="1" lang="ja-JP" altLang="en-US" sz="2400" dirty="0"/>
                    </a:p>
                  </a:txBody>
                  <a:tcPr/>
                </a:tc>
                <a:tc>
                  <a:txBody>
                    <a:bodyPr/>
                    <a:lstStyle/>
                    <a:p>
                      <a:endParaRPr kumimoji="1" lang="ja-JP" altLang="en-US" sz="2400" dirty="0"/>
                    </a:p>
                  </a:txBody>
                  <a:tcPr/>
                </a:tc>
                <a:tc>
                  <a:txBody>
                    <a:bodyPr/>
                    <a:lstStyle/>
                    <a:p>
                      <a:endParaRPr kumimoji="1" lang="ja-JP" altLang="en-US" sz="2400"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US" altLang="ja-JP" sz="2400" dirty="0" smtClean="0"/>
                        <a:t>&lt;.001</a:t>
                      </a:r>
                      <a:endParaRPr lang="ja-JP" altLang="en-US" sz="2400" dirty="0" smtClean="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kumimoji="1" lang="en-US" altLang="ja-JP" sz="2400" dirty="0" smtClean="0"/>
                        <a:t>.026</a:t>
                      </a:r>
                      <a:endParaRPr kumimoji="1" lang="ja-JP" altLang="en-US" sz="2400" dirty="0" smtClean="0"/>
                    </a:p>
                  </a:txBody>
                  <a:tcPr/>
                </a:tc>
                <a:tc>
                  <a:txBody>
                    <a:bodyPr/>
                    <a:lstStyle/>
                    <a:p>
                      <a:r>
                        <a:rPr kumimoji="1" lang="en-US" altLang="ja-JP" sz="2400" dirty="0" smtClean="0"/>
                        <a:t>.26</a:t>
                      </a:r>
                      <a:endParaRPr kumimoji="1" lang="ja-JP" altLang="en-US" sz="2400" dirty="0"/>
                    </a:p>
                  </a:txBody>
                  <a:tcPr/>
                </a:tc>
                <a:tc>
                  <a:txBody>
                    <a:bodyPr/>
                    <a:lstStyle/>
                    <a:p>
                      <a:r>
                        <a:rPr kumimoji="1" lang="en-US" altLang="ja-JP" sz="2400" dirty="0" smtClean="0"/>
                        <a:t>.58</a:t>
                      </a:r>
                      <a:endParaRPr kumimoji="1" lang="ja-JP" altLang="en-US" sz="2400" dirty="0"/>
                    </a:p>
                  </a:txBody>
                  <a:tcPr/>
                </a:tc>
              </a:tr>
              <a:tr h="494007">
                <a:tc>
                  <a:txBody>
                    <a:bodyPr/>
                    <a:lstStyle/>
                    <a:p>
                      <a:pPr algn="ctr"/>
                      <a:r>
                        <a:rPr kumimoji="1" lang="en-US" altLang="ja-JP" sz="2400" dirty="0" smtClean="0"/>
                        <a:t>500</a:t>
                      </a:r>
                      <a:endParaRPr kumimoji="1" lang="ja-JP" altLang="en-US" sz="2400" dirty="0"/>
                    </a:p>
                  </a:txBody>
                  <a:tcPr/>
                </a:tc>
                <a:tc>
                  <a:txBody>
                    <a:bodyPr/>
                    <a:lstStyle/>
                    <a:p>
                      <a:endParaRPr kumimoji="1" lang="ja-JP" altLang="en-US" sz="2400" dirty="0"/>
                    </a:p>
                  </a:txBody>
                  <a:tcPr/>
                </a:tc>
                <a:tc>
                  <a:txBody>
                    <a:bodyPr/>
                    <a:lstStyle/>
                    <a:p>
                      <a:endParaRPr kumimoji="1" lang="ja-JP" altLang="en-US" sz="2400"/>
                    </a:p>
                  </a:txBody>
                  <a:tcPr/>
                </a:tc>
                <a:tc>
                  <a:txBody>
                    <a:bodyPr/>
                    <a:lstStyle/>
                    <a:p>
                      <a:endParaRPr kumimoji="1" lang="ja-JP" altLang="en-US" sz="240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US" altLang="ja-JP" sz="2400" dirty="0" smtClean="0"/>
                        <a:t>&lt;.001</a:t>
                      </a:r>
                      <a:endParaRPr lang="ja-JP" altLang="en-US" sz="2400" dirty="0" smtClean="0"/>
                    </a:p>
                  </a:txBody>
                  <a:tcPr/>
                </a:tc>
                <a:tc>
                  <a:txBody>
                    <a:bodyPr/>
                    <a:lstStyle/>
                    <a:p>
                      <a:r>
                        <a:rPr kumimoji="1" lang="en-US" altLang="ja-JP" sz="2400" dirty="0" smtClean="0"/>
                        <a:t>.048</a:t>
                      </a:r>
                      <a:endParaRPr kumimoji="1" lang="ja-JP" altLang="en-US" sz="2400" dirty="0"/>
                    </a:p>
                  </a:txBody>
                  <a:tcPr/>
                </a:tc>
                <a:tc>
                  <a:txBody>
                    <a:bodyPr/>
                    <a:lstStyle/>
                    <a:p>
                      <a:r>
                        <a:rPr kumimoji="1" lang="en-US" altLang="ja-JP" sz="2400" dirty="0" smtClean="0"/>
                        <a:t>.32</a:t>
                      </a:r>
                      <a:endParaRPr kumimoji="1" lang="ja-JP" altLang="en-US" sz="2400" dirty="0"/>
                    </a:p>
                  </a:txBody>
                  <a:tcPr/>
                </a:tc>
              </a:tr>
              <a:tr h="494007">
                <a:tc>
                  <a:txBody>
                    <a:bodyPr/>
                    <a:lstStyle/>
                    <a:p>
                      <a:pPr algn="ctr"/>
                      <a:r>
                        <a:rPr kumimoji="1" lang="en-US" altLang="ja-JP" sz="2400" dirty="0" smtClean="0"/>
                        <a:t>2000</a:t>
                      </a:r>
                      <a:endParaRPr kumimoji="1" lang="ja-JP" altLang="en-US" sz="2400" dirty="0"/>
                    </a:p>
                  </a:txBody>
                  <a:tcPr/>
                </a:tc>
                <a:tc>
                  <a:txBody>
                    <a:bodyPr/>
                    <a:lstStyle/>
                    <a:p>
                      <a:endParaRPr kumimoji="1" lang="ja-JP" altLang="en-US" sz="2400"/>
                    </a:p>
                  </a:txBody>
                  <a:tcPr/>
                </a:tc>
                <a:tc>
                  <a:txBody>
                    <a:bodyPr/>
                    <a:lstStyle/>
                    <a:p>
                      <a:endParaRPr kumimoji="1" lang="ja-JP" altLang="en-US" sz="2400"/>
                    </a:p>
                  </a:txBody>
                  <a:tcPr/>
                </a:tc>
                <a:tc>
                  <a:txBody>
                    <a:bodyPr/>
                    <a:lstStyle/>
                    <a:p>
                      <a:endParaRPr kumimoji="1" lang="ja-JP" altLang="en-US" sz="240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endParaRPr kumimoji="1" lang="ja-JP" altLang="en-US" sz="2400" dirty="0" smtClean="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US" altLang="ja-JP" sz="2400" dirty="0" smtClean="0"/>
                        <a:t>&lt;.001</a:t>
                      </a:r>
                      <a:endParaRPr lang="ja-JP" altLang="en-US" sz="2400" dirty="0" smtClean="0"/>
                    </a:p>
                  </a:txBody>
                  <a:tcPr/>
                </a:tc>
                <a:tc>
                  <a:txBody>
                    <a:bodyPr/>
                    <a:lstStyle/>
                    <a:p>
                      <a:r>
                        <a:rPr kumimoji="1" lang="en-US" altLang="ja-JP" sz="2400" dirty="0" smtClean="0"/>
                        <a:t>.048</a:t>
                      </a:r>
                      <a:endParaRPr kumimoji="1" lang="ja-JP" altLang="en-US" sz="2400" dirty="0"/>
                    </a:p>
                  </a:txBody>
                  <a:tcPr/>
                </a:tc>
              </a:tr>
            </a:tbl>
          </a:graphicData>
        </a:graphic>
      </p:graphicFrame>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0.05</a:t>
            </a:r>
            <a:r>
              <a:rPr kumimoji="1" lang="ja-JP" altLang="en-US" dirty="0" smtClean="0"/>
              <a:t>（</a:t>
            </a:r>
            <a:r>
              <a:rPr kumimoji="1" lang="en-US" altLang="ja-JP" dirty="0" smtClean="0"/>
              <a:t>5%</a:t>
            </a:r>
            <a:r>
              <a:rPr kumimoji="1" lang="ja-JP" altLang="en-US" dirty="0" smtClean="0"/>
              <a:t>）は大きいか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丁半ばくちで負け続ける確率</a:t>
            </a:r>
            <a:endParaRPr kumimoji="1" lang="en-US" altLang="ja-JP" dirty="0" smtClean="0"/>
          </a:p>
          <a:p>
            <a:r>
              <a:rPr kumimoji="1" lang="ja-JP" altLang="en-US" dirty="0" smtClean="0"/>
              <a:t>丁にかけたら半が出た</a:t>
            </a:r>
            <a:endParaRPr kumimoji="1" lang="en-US" altLang="ja-JP" dirty="0" smtClean="0"/>
          </a:p>
          <a:p>
            <a:r>
              <a:rPr lang="ja-JP" altLang="en-US" dirty="0" smtClean="0"/>
              <a:t>半にかけたら丁が出た</a:t>
            </a:r>
            <a:endParaRPr lang="en-US" altLang="ja-JP" dirty="0" smtClean="0"/>
          </a:p>
          <a:p>
            <a:r>
              <a:rPr kumimoji="1" lang="ja-JP" altLang="en-US" dirty="0" smtClean="0"/>
              <a:t>半にかけたら丁が出た</a:t>
            </a:r>
            <a:endParaRPr kumimoji="1" lang="en-US" altLang="ja-JP" dirty="0" smtClean="0"/>
          </a:p>
          <a:p>
            <a:r>
              <a:rPr lang="ja-JP" altLang="en-US" dirty="0" smtClean="0"/>
              <a:t>これがずっと続いたら</a:t>
            </a:r>
            <a:endParaRPr lang="en-US" altLang="ja-JP" dirty="0" smtClean="0"/>
          </a:p>
          <a:p>
            <a:r>
              <a:rPr lang="ja-JP" altLang="en-US" dirty="0" smtClean="0"/>
              <a:t>何回か負け続けると思うこと</a:t>
            </a:r>
            <a:endParaRPr lang="en-US" altLang="ja-JP" dirty="0" smtClean="0"/>
          </a:p>
          <a:p>
            <a:r>
              <a:rPr lang="ja-JP" altLang="en-US" dirty="0" smtClean="0"/>
              <a:t>その確率を計算してみる　</a:t>
            </a:r>
            <a:r>
              <a:rPr lang="en-US" altLang="ja-JP" dirty="0" smtClean="0"/>
              <a:t>(</a:t>
            </a:r>
            <a:r>
              <a:rPr lang="ja-JP" altLang="en-US" dirty="0" smtClean="0"/>
              <a:t>１／２</a:t>
            </a:r>
            <a:r>
              <a:rPr lang="en-US" altLang="ja-JP" dirty="0" smtClean="0"/>
              <a:t>)</a:t>
            </a:r>
            <a:r>
              <a:rPr lang="en-US" altLang="ja-JP" baseline="30000" dirty="0" smtClean="0"/>
              <a:t>n</a:t>
            </a:r>
          </a:p>
          <a:p>
            <a:r>
              <a:rPr kumimoji="1" lang="ja-JP" altLang="en-US" dirty="0" smtClean="0"/>
              <a:t>よっぽど運が悪いのか、そこには原因が</a:t>
            </a:r>
            <a:r>
              <a:rPr kumimoji="1" lang="en-US" altLang="ja-JP" dirty="0" smtClean="0"/>
              <a:t>…</a:t>
            </a:r>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33</a:t>
            </a:fld>
            <a:endParaRPr lang="ja-JP" altLang="en-US"/>
          </a:p>
        </p:txBody>
      </p:sp>
    </p:spTree>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5"/>
          <p:cNvSpPr>
            <a:spLocks noGrp="1"/>
          </p:cNvSpPr>
          <p:nvPr>
            <p:ph type="title"/>
          </p:nvPr>
        </p:nvSpPr>
        <p:spPr/>
        <p:txBody>
          <a:bodyPr>
            <a:normAutofit fontScale="90000"/>
          </a:bodyPr>
          <a:lstStyle/>
          <a:p>
            <a:pPr eaLnBrk="1" hangingPunct="1"/>
            <a:r>
              <a:rPr lang="ja-JP" altLang="en-US" dirty="0" smtClean="0"/>
              <a:t>有意な差、有意な関連の意味</a:t>
            </a:r>
          </a:p>
        </p:txBody>
      </p:sp>
      <p:sp>
        <p:nvSpPr>
          <p:cNvPr id="27653" name="コンテンツ プレースホルダ 6"/>
          <p:cNvSpPr>
            <a:spLocks noGrp="1"/>
          </p:cNvSpPr>
          <p:nvPr>
            <p:ph idx="1"/>
          </p:nvPr>
        </p:nvSpPr>
        <p:spPr/>
        <p:txBody>
          <a:bodyPr>
            <a:normAutofit/>
          </a:bodyPr>
          <a:lstStyle/>
          <a:p>
            <a:pPr eaLnBrk="1" hangingPunct="1"/>
            <a:r>
              <a:rPr lang="ja-JP" altLang="en-US" dirty="0" smtClean="0"/>
              <a:t>「差が</a:t>
            </a:r>
            <a:r>
              <a:rPr lang="en-US" altLang="ja-JP" dirty="0" smtClean="0"/>
              <a:t>0</a:t>
            </a:r>
            <a:r>
              <a:rPr lang="ja-JP" altLang="en-US" dirty="0" smtClean="0"/>
              <a:t>でない」「関連がある」と言っても誤りでないだろう</a:t>
            </a:r>
            <a:endParaRPr lang="en-US" altLang="ja-JP" dirty="0" smtClean="0"/>
          </a:p>
          <a:p>
            <a:pPr eaLnBrk="1" hangingPunct="1"/>
            <a:r>
              <a:rPr lang="ja-JP" altLang="en-US" dirty="0" smtClean="0"/>
              <a:t>有意確率の小ささは関連の強さを意味しない</a:t>
            </a:r>
            <a:endParaRPr lang="en-US" altLang="ja-JP" dirty="0" smtClean="0"/>
          </a:p>
          <a:p>
            <a:pPr eaLnBrk="1" hangingPunct="1"/>
            <a:r>
              <a:rPr lang="ja-JP" altLang="en-US" dirty="0" smtClean="0"/>
              <a:t>最低限、関連がないことが避けられただけ</a:t>
            </a:r>
            <a:endParaRPr lang="en-US" altLang="ja-JP" dirty="0" smtClean="0"/>
          </a:p>
          <a:p>
            <a:pPr eaLnBrk="1" hangingPunct="1"/>
            <a:r>
              <a:rPr lang="ja-JP" altLang="en-US" dirty="0" smtClean="0"/>
              <a:t>有意な関連がなくても「関連がない」とは言えない→研究者も間違える</a:t>
            </a:r>
            <a:endParaRPr lang="en-US" altLang="ja-JP" dirty="0" smtClean="0"/>
          </a:p>
          <a:p>
            <a:pPr eaLnBrk="1" hangingPunct="1"/>
            <a:r>
              <a:rPr lang="ja-JP" altLang="en-US" dirty="0" smtClean="0"/>
              <a:t>「関連がある」はそのまま「効果がある」「因果関係がある」ではない</a:t>
            </a:r>
            <a:endParaRPr lang="en-US" altLang="ja-JP" dirty="0" smtClean="0"/>
          </a:p>
          <a:p>
            <a:pPr eaLnBrk="1" hangingPunct="1"/>
            <a:r>
              <a:rPr lang="ja-JP" altLang="en-US" dirty="0" smtClean="0"/>
              <a:t>統計的関連そのものは因果関係を示していない</a:t>
            </a:r>
            <a:endParaRPr lang="en-US" altLang="ja-JP" dirty="0" smtClean="0"/>
          </a:p>
          <a:p>
            <a:pPr eaLnBrk="1" hangingPunct="1"/>
            <a:r>
              <a:rPr lang="ja-JP" altLang="en-US" dirty="0" smtClean="0"/>
              <a:t>専門家、臨床家あるいは対象者などの判断</a:t>
            </a:r>
            <a:endParaRPr lang="en-US" altLang="ja-JP" dirty="0" smtClean="0"/>
          </a:p>
          <a:p>
            <a:pPr eaLnBrk="1" hangingPunct="1">
              <a:buFont typeface="Wingdings 2" pitchFamily="18" charset="2"/>
              <a:buNone/>
            </a:pPr>
            <a:endParaRPr lang="en-US" altLang="ja-JP" dirty="0" smtClean="0"/>
          </a:p>
        </p:txBody>
      </p:sp>
      <p:sp>
        <p:nvSpPr>
          <p:cNvPr id="27651" name="フッター プレースホルダ 5"/>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27652" name="スライド番号プレースホルダ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F9161597-C25A-472D-A42A-50F7A1AB13B8}" type="slidenum">
              <a:rPr lang="en-US" altLang="ja-JP" smtClean="0"/>
              <a:pPr/>
              <a:t>34</a:t>
            </a:fld>
            <a:endParaRPr lang="en-US" altLang="ja-JP" smtClean="0"/>
          </a:p>
        </p:txBody>
      </p:sp>
    </p:spTree>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xfrm>
            <a:off x="428596" y="795996"/>
            <a:ext cx="8286808" cy="3112843"/>
          </a:xfrm>
        </p:spPr>
        <p:txBody>
          <a:bodyPr/>
          <a:lstStyle/>
          <a:p>
            <a:pPr eaLnBrk="1" hangingPunct="1"/>
            <a:r>
              <a:rPr lang="ja-JP" altLang="en-US" dirty="0" smtClean="0"/>
              <a:t>問題のあるケースと</a:t>
            </a:r>
            <a:r>
              <a:rPr lang="en-US" altLang="ja-JP" dirty="0" smtClean="0"/>
              <a:t/>
            </a:r>
            <a:br>
              <a:rPr lang="en-US" altLang="ja-JP" dirty="0" smtClean="0"/>
            </a:br>
            <a:r>
              <a:rPr lang="ja-JP" altLang="en-US" dirty="0" smtClean="0"/>
              <a:t>第３の変数のチェック</a:t>
            </a:r>
          </a:p>
        </p:txBody>
      </p:sp>
      <p:sp>
        <p:nvSpPr>
          <p:cNvPr id="3" name="テキスト プレースホルダ 2"/>
          <p:cNvSpPr>
            <a:spLocks noGrp="1"/>
          </p:cNvSpPr>
          <p:nvPr>
            <p:ph type="body" idx="1"/>
          </p:nvPr>
        </p:nvSpPr>
        <p:spPr/>
        <p:txBody>
          <a:bodyPr>
            <a:normAutofit/>
          </a:bodyPr>
          <a:lstStyle/>
          <a:p>
            <a:pPr eaLnBrk="1" fontAlgn="auto" hangingPunct="1">
              <a:spcAft>
                <a:spcPts val="0"/>
              </a:spcAft>
              <a:buFont typeface="Wingdings 3"/>
              <a:buNone/>
              <a:defRPr/>
            </a:pPr>
            <a:endParaRPr lang="ja-JP" altLang="en-US" dirty="0"/>
          </a:p>
        </p:txBody>
      </p:sp>
      <p:sp>
        <p:nvSpPr>
          <p:cNvPr id="28676" name="フッター プレースホルダ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28677" name="スライド番号プレースホルダ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98CEAFDB-B06E-4AFA-AA66-B79149B29538}" type="slidenum">
              <a:rPr lang="ja-JP" altLang="en-US" smtClean="0"/>
              <a:pPr/>
              <a:t>35</a:t>
            </a:fld>
            <a:endParaRPr lang="ja-JP" altLang="en-US" smtClean="0"/>
          </a:p>
        </p:txBody>
      </p:sp>
    </p:spTree>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p:txBody>
          <a:bodyPr>
            <a:normAutofit/>
          </a:bodyPr>
          <a:lstStyle/>
          <a:p>
            <a:pPr eaLnBrk="1" hangingPunct="1"/>
            <a:r>
              <a:rPr lang="ja-JP" altLang="en-US" dirty="0" smtClean="0"/>
              <a:t>有意な関連　パチパチ？</a:t>
            </a:r>
          </a:p>
        </p:txBody>
      </p:sp>
      <p:grpSp>
        <p:nvGrpSpPr>
          <p:cNvPr id="29701" name="Group 2"/>
          <p:cNvGrpSpPr>
            <a:grpSpLocks noGrp="1"/>
          </p:cNvGrpSpPr>
          <p:nvPr/>
        </p:nvGrpSpPr>
        <p:grpSpPr bwMode="auto">
          <a:xfrm>
            <a:off x="500063" y="1597025"/>
            <a:ext cx="7769225" cy="4048125"/>
            <a:chOff x="786" y="9038"/>
            <a:chExt cx="3427" cy="1336"/>
          </a:xfrm>
        </p:grpSpPr>
        <p:sp>
          <p:nvSpPr>
            <p:cNvPr id="29705" name="Text Box 3"/>
            <p:cNvSpPr txBox="1">
              <a:spLocks noChangeArrowheads="1"/>
            </p:cNvSpPr>
            <p:nvPr/>
          </p:nvSpPr>
          <p:spPr bwMode="auto">
            <a:xfrm>
              <a:off x="3055" y="9501"/>
              <a:ext cx="1158" cy="513"/>
            </a:xfrm>
            <a:prstGeom prst="rect">
              <a:avLst/>
            </a:prstGeom>
            <a:solidFill>
              <a:srgbClr val="FFFFFF"/>
            </a:solidFill>
            <a:ln w="63500">
              <a:solidFill>
                <a:srgbClr val="00B050"/>
              </a:solidFill>
              <a:miter lim="800000"/>
              <a:headEnd/>
              <a:tailEnd/>
            </a:ln>
          </p:spPr>
          <p:txBody>
            <a:bodyPr anchor="ctr"/>
            <a:lstStyle/>
            <a:p>
              <a:pPr algn="ctr"/>
              <a:r>
                <a:rPr lang="en-US" altLang="ja-JP" sz="3600">
                  <a:latin typeface="Century" pitchFamily="18" charset="0"/>
                  <a:ea typeface="ＭＳ 明朝" pitchFamily="17" charset="-128"/>
                </a:rPr>
                <a:t>QOL</a:t>
              </a:r>
              <a:endParaRPr lang="ja-JP" altLang="ja-JP" sz="3600"/>
            </a:p>
          </p:txBody>
        </p:sp>
        <p:sp>
          <p:nvSpPr>
            <p:cNvPr id="29706" name="Text Box 4"/>
            <p:cNvSpPr txBox="1">
              <a:spLocks noChangeArrowheads="1"/>
            </p:cNvSpPr>
            <p:nvPr/>
          </p:nvSpPr>
          <p:spPr bwMode="auto">
            <a:xfrm>
              <a:off x="786" y="9038"/>
              <a:ext cx="1410" cy="314"/>
            </a:xfrm>
            <a:prstGeom prst="rect">
              <a:avLst/>
            </a:prstGeom>
            <a:solidFill>
              <a:srgbClr val="FFFFFF"/>
            </a:solidFill>
            <a:ln w="63500">
              <a:solidFill>
                <a:srgbClr val="00B050"/>
              </a:solidFill>
              <a:miter lim="800000"/>
              <a:headEnd/>
              <a:tailEnd/>
            </a:ln>
          </p:spPr>
          <p:txBody>
            <a:bodyPr anchor="ctr"/>
            <a:lstStyle/>
            <a:p>
              <a:pPr algn="ctr"/>
              <a:r>
                <a:rPr lang="ja-JP" altLang="en-US" sz="3200" dirty="0"/>
                <a:t>意思決定</a:t>
              </a:r>
              <a:r>
                <a:rPr lang="ja-JP" altLang="en-US" sz="3200" dirty="0" smtClean="0"/>
                <a:t>支援</a:t>
              </a:r>
              <a:endParaRPr lang="ja-JP" altLang="ja-JP" sz="3200" dirty="0"/>
            </a:p>
          </p:txBody>
        </p:sp>
        <p:sp>
          <p:nvSpPr>
            <p:cNvPr id="29707" name="Text Box 5"/>
            <p:cNvSpPr txBox="1">
              <a:spLocks noChangeArrowheads="1"/>
            </p:cNvSpPr>
            <p:nvPr/>
          </p:nvSpPr>
          <p:spPr bwMode="auto">
            <a:xfrm>
              <a:off x="786" y="9548"/>
              <a:ext cx="1410" cy="306"/>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29708" name="Text Box 6"/>
            <p:cNvSpPr txBox="1">
              <a:spLocks noChangeArrowheads="1"/>
            </p:cNvSpPr>
            <p:nvPr/>
          </p:nvSpPr>
          <p:spPr bwMode="auto">
            <a:xfrm>
              <a:off x="795" y="10052"/>
              <a:ext cx="1386" cy="322"/>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29709" name="Line 7"/>
            <p:cNvSpPr>
              <a:spLocks noChangeShapeType="1"/>
            </p:cNvSpPr>
            <p:nvPr/>
          </p:nvSpPr>
          <p:spPr bwMode="auto">
            <a:xfrm>
              <a:off x="2235" y="9171"/>
              <a:ext cx="788" cy="472"/>
            </a:xfrm>
            <a:prstGeom prst="line">
              <a:avLst/>
            </a:prstGeom>
            <a:noFill/>
            <a:ln w="63500">
              <a:solidFill>
                <a:srgbClr val="FF0000"/>
              </a:solidFill>
              <a:round/>
              <a:headEnd/>
              <a:tailEnd type="triangle" w="med" len="med"/>
            </a:ln>
          </p:spPr>
          <p:txBody>
            <a:bodyPr anchor="ctr"/>
            <a:lstStyle/>
            <a:p>
              <a:endParaRPr lang="ja-JP" altLang="en-US"/>
            </a:p>
          </p:txBody>
        </p:sp>
        <p:sp>
          <p:nvSpPr>
            <p:cNvPr id="29710" name="Line 8"/>
            <p:cNvSpPr>
              <a:spLocks noChangeShapeType="1"/>
            </p:cNvSpPr>
            <p:nvPr/>
          </p:nvSpPr>
          <p:spPr bwMode="auto">
            <a:xfrm>
              <a:off x="2204" y="9752"/>
              <a:ext cx="819" cy="15"/>
            </a:xfrm>
            <a:prstGeom prst="line">
              <a:avLst/>
            </a:prstGeom>
            <a:noFill/>
            <a:ln w="63500">
              <a:solidFill>
                <a:srgbClr val="000000"/>
              </a:solidFill>
              <a:prstDash val="dash"/>
              <a:round/>
              <a:headEnd/>
              <a:tailEnd type="triangle" w="med" len="med"/>
            </a:ln>
          </p:spPr>
          <p:txBody>
            <a:bodyPr anchor="ctr"/>
            <a:lstStyle/>
            <a:p>
              <a:endParaRPr lang="ja-JP" altLang="en-US"/>
            </a:p>
          </p:txBody>
        </p:sp>
        <p:sp>
          <p:nvSpPr>
            <p:cNvPr id="29711" name="Line 9"/>
            <p:cNvSpPr>
              <a:spLocks noChangeShapeType="1"/>
            </p:cNvSpPr>
            <p:nvPr/>
          </p:nvSpPr>
          <p:spPr bwMode="auto">
            <a:xfrm flipV="1">
              <a:off x="2204" y="9878"/>
              <a:ext cx="819" cy="401"/>
            </a:xfrm>
            <a:prstGeom prst="line">
              <a:avLst/>
            </a:prstGeom>
            <a:noFill/>
            <a:ln w="63500">
              <a:solidFill>
                <a:srgbClr val="000000"/>
              </a:solidFill>
              <a:prstDash val="dash"/>
              <a:round/>
              <a:headEnd/>
              <a:tailEnd type="triangle" w="med" len="med"/>
            </a:ln>
          </p:spPr>
          <p:txBody>
            <a:bodyPr anchor="ctr"/>
            <a:lstStyle/>
            <a:p>
              <a:endParaRPr lang="ja-JP" altLang="en-US"/>
            </a:p>
          </p:txBody>
        </p:sp>
      </p:grpSp>
      <p:sp>
        <p:nvSpPr>
          <p:cNvPr id="29699" name="フッター プレースホルダ 1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29700" name="スライド番号プレースホルダ 1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402BC461-3B23-4A6D-95A6-2DB893EE2EC8}" type="slidenum">
              <a:rPr lang="ja-JP" altLang="en-US" smtClean="0"/>
              <a:pPr/>
              <a:t>36</a:t>
            </a:fld>
            <a:endParaRPr lang="ja-JP" altLang="en-US" smtClean="0"/>
          </a:p>
        </p:txBody>
      </p:sp>
      <p:sp>
        <p:nvSpPr>
          <p:cNvPr id="29702" name="テキスト ボックス 12"/>
          <p:cNvSpPr txBox="1">
            <a:spLocks noChangeArrowheads="1"/>
          </p:cNvSpPr>
          <p:nvPr/>
        </p:nvSpPr>
        <p:spPr bwMode="auto">
          <a:xfrm>
            <a:off x="4143375" y="3071813"/>
            <a:ext cx="1000125" cy="646112"/>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29703" name="テキスト ボックス 13"/>
          <p:cNvSpPr txBox="1">
            <a:spLocks noChangeArrowheads="1"/>
          </p:cNvSpPr>
          <p:nvPr/>
        </p:nvSpPr>
        <p:spPr bwMode="auto">
          <a:xfrm>
            <a:off x="4143375" y="41433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29704" name="テキスト ボックス 12"/>
          <p:cNvSpPr txBox="1">
            <a:spLocks noChangeArrowheads="1"/>
          </p:cNvSpPr>
          <p:nvPr/>
        </p:nvSpPr>
        <p:spPr bwMode="auto">
          <a:xfrm>
            <a:off x="4572000" y="1857375"/>
            <a:ext cx="1714500" cy="646113"/>
          </a:xfrm>
          <a:prstGeom prst="rect">
            <a:avLst/>
          </a:prstGeom>
          <a:noFill/>
          <a:ln w="9525">
            <a:noFill/>
            <a:miter lim="800000"/>
            <a:headEnd/>
            <a:tailEnd/>
          </a:ln>
        </p:spPr>
        <p:txBody>
          <a:bodyPr>
            <a:spAutoFit/>
          </a:bodyPr>
          <a:lstStyle/>
          <a:p>
            <a:r>
              <a:rPr lang="ja-JP" altLang="en-US" sz="3600" dirty="0">
                <a:latin typeface="Calibri" pitchFamily="34" charset="0"/>
              </a:rPr>
              <a:t>有意</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701"/>
                                        </p:tgtEl>
                                        <p:attrNameLst>
                                          <p:attrName>style.visibility</p:attrName>
                                        </p:attrNameLst>
                                      </p:cBhvr>
                                      <p:to>
                                        <p:strVal val="visible"/>
                                      </p:to>
                                    </p:set>
                                    <p:anim calcmode="lin" valueType="num">
                                      <p:cBhvr additive="base">
                                        <p:cTn id="7" dur="500" fill="hold"/>
                                        <p:tgtEl>
                                          <p:spTgt spid="29701"/>
                                        </p:tgtEl>
                                        <p:attrNameLst>
                                          <p:attrName>ppt_x</p:attrName>
                                        </p:attrNameLst>
                                      </p:cBhvr>
                                      <p:tavLst>
                                        <p:tav tm="0">
                                          <p:val>
                                            <p:strVal val="#ppt_x"/>
                                          </p:val>
                                        </p:tav>
                                        <p:tav tm="100000">
                                          <p:val>
                                            <p:strVal val="#ppt_x"/>
                                          </p:val>
                                        </p:tav>
                                      </p:tavLst>
                                    </p:anim>
                                    <p:anim calcmode="lin" valueType="num">
                                      <p:cBhvr additive="base">
                                        <p:cTn id="8" dur="500" fill="hold"/>
                                        <p:tgtEl>
                                          <p:spTgt spid="2970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704"/>
                                        </p:tgtEl>
                                        <p:attrNameLst>
                                          <p:attrName>style.visibility</p:attrName>
                                        </p:attrNameLst>
                                      </p:cBhvr>
                                      <p:to>
                                        <p:strVal val="visible"/>
                                      </p:to>
                                    </p:set>
                                    <p:anim calcmode="lin" valueType="num">
                                      <p:cBhvr additive="base">
                                        <p:cTn id="13" dur="500" fill="hold"/>
                                        <p:tgtEl>
                                          <p:spTgt spid="29704"/>
                                        </p:tgtEl>
                                        <p:attrNameLst>
                                          <p:attrName>ppt_x</p:attrName>
                                        </p:attrNameLst>
                                      </p:cBhvr>
                                      <p:tavLst>
                                        <p:tav tm="0">
                                          <p:val>
                                            <p:strVal val="#ppt_x"/>
                                          </p:val>
                                        </p:tav>
                                        <p:tav tm="100000">
                                          <p:val>
                                            <p:strVal val="#ppt_x"/>
                                          </p:val>
                                        </p:tav>
                                      </p:tavLst>
                                    </p:anim>
                                    <p:anim calcmode="lin" valueType="num">
                                      <p:cBhvr additive="base">
                                        <p:cTn id="14" dur="500" fill="hold"/>
                                        <p:tgtEl>
                                          <p:spTgt spid="29704"/>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9702"/>
                                        </p:tgtEl>
                                        <p:attrNameLst>
                                          <p:attrName>style.visibility</p:attrName>
                                        </p:attrNameLst>
                                      </p:cBhvr>
                                      <p:to>
                                        <p:strVal val="visible"/>
                                      </p:to>
                                    </p:set>
                                    <p:anim calcmode="lin" valueType="num">
                                      <p:cBhvr additive="base">
                                        <p:cTn id="17" dur="500" fill="hold"/>
                                        <p:tgtEl>
                                          <p:spTgt spid="29702"/>
                                        </p:tgtEl>
                                        <p:attrNameLst>
                                          <p:attrName>ppt_x</p:attrName>
                                        </p:attrNameLst>
                                      </p:cBhvr>
                                      <p:tavLst>
                                        <p:tav tm="0">
                                          <p:val>
                                            <p:strVal val="#ppt_x"/>
                                          </p:val>
                                        </p:tav>
                                        <p:tav tm="100000">
                                          <p:val>
                                            <p:strVal val="#ppt_x"/>
                                          </p:val>
                                        </p:tav>
                                      </p:tavLst>
                                    </p:anim>
                                    <p:anim calcmode="lin" valueType="num">
                                      <p:cBhvr additive="base">
                                        <p:cTn id="18" dur="500" fill="hold"/>
                                        <p:tgtEl>
                                          <p:spTgt spid="29702"/>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9703"/>
                                        </p:tgtEl>
                                        <p:attrNameLst>
                                          <p:attrName>style.visibility</p:attrName>
                                        </p:attrNameLst>
                                      </p:cBhvr>
                                      <p:to>
                                        <p:strVal val="visible"/>
                                      </p:to>
                                    </p:set>
                                    <p:anim calcmode="lin" valueType="num">
                                      <p:cBhvr additive="base">
                                        <p:cTn id="21" dur="500" fill="hold"/>
                                        <p:tgtEl>
                                          <p:spTgt spid="29703"/>
                                        </p:tgtEl>
                                        <p:attrNameLst>
                                          <p:attrName>ppt_x</p:attrName>
                                        </p:attrNameLst>
                                      </p:cBhvr>
                                      <p:tavLst>
                                        <p:tav tm="0">
                                          <p:val>
                                            <p:strVal val="#ppt_x"/>
                                          </p:val>
                                        </p:tav>
                                        <p:tav tm="100000">
                                          <p:val>
                                            <p:strVal val="#ppt_x"/>
                                          </p:val>
                                        </p:tav>
                                      </p:tavLst>
                                    </p:anim>
                                    <p:anim calcmode="lin" valueType="num">
                                      <p:cBhvr additive="base">
                                        <p:cTn id="22" dur="500" fill="hold"/>
                                        <p:tgtEl>
                                          <p:spTgt spid="297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p:bldP spid="29703" grpId="0"/>
      <p:bldP spid="2970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eaLnBrk="1" fontAlgn="auto" hangingPunct="1">
              <a:spcAft>
                <a:spcPts val="0"/>
              </a:spcAft>
              <a:defRPr/>
            </a:pPr>
            <a:r>
              <a:rPr lang="ja-JP" altLang="en-US" dirty="0" smtClean="0"/>
              <a:t>分析前後にはずれ値の検討</a:t>
            </a:r>
            <a:endParaRPr lang="ja-JP" altLang="en-US" dirty="0"/>
          </a:p>
        </p:txBody>
      </p:sp>
      <p:sp>
        <p:nvSpPr>
          <p:cNvPr id="30725" name="コンテンツ プレースホルダ 2"/>
          <p:cNvSpPr>
            <a:spLocks noGrp="1"/>
          </p:cNvSpPr>
          <p:nvPr>
            <p:ph idx="1"/>
          </p:nvPr>
        </p:nvSpPr>
        <p:spPr/>
        <p:txBody>
          <a:bodyPr/>
          <a:lstStyle/>
          <a:p>
            <a:pPr eaLnBrk="1" hangingPunct="1"/>
            <a:r>
              <a:rPr lang="ja-JP" altLang="en-US" dirty="0" smtClean="0"/>
              <a:t>量的データは正規分布し、その全体から離れた「はずれ値」がないか</a:t>
            </a:r>
            <a:endParaRPr lang="en-US" altLang="ja-JP" dirty="0" smtClean="0"/>
          </a:p>
          <a:p>
            <a:pPr eaLnBrk="1" hangingPunct="1"/>
            <a:r>
              <a:rPr lang="ja-JP" altLang="en-US" dirty="0" smtClean="0"/>
              <a:t>グラフを描いて判断</a:t>
            </a:r>
            <a:endParaRPr lang="en-US" altLang="ja-JP" dirty="0" smtClean="0"/>
          </a:p>
          <a:p>
            <a:pPr eaLnBrk="1" hangingPunct="1"/>
            <a:r>
              <a:rPr lang="ja-JP" altLang="en-US" dirty="0" smtClean="0"/>
              <a:t>計算してみると結果を乱すケースがあり得る</a:t>
            </a:r>
            <a:endParaRPr lang="en-US" altLang="ja-JP" dirty="0" smtClean="0"/>
          </a:p>
          <a:p>
            <a:pPr eaLnBrk="1" hangingPunct="1"/>
            <a:r>
              <a:rPr lang="ja-JP" altLang="en-US" dirty="0" smtClean="0"/>
              <a:t>全体と違う傾向を示すケースは、削除してみて結果が大きく変わるなら分析から外すことも</a:t>
            </a:r>
            <a:endParaRPr lang="en-US" altLang="ja-JP" dirty="0" smtClean="0"/>
          </a:p>
          <a:p>
            <a:pPr eaLnBrk="1" hangingPunct="1"/>
            <a:r>
              <a:rPr lang="ja-JP" altLang="en-US" dirty="0" smtClean="0"/>
              <a:t>相関係数の場合、少数ケースで大きくなったり、ちいさくなったりすることがある</a:t>
            </a:r>
            <a:endParaRPr lang="en-US" altLang="ja-JP" dirty="0" smtClean="0"/>
          </a:p>
          <a:p>
            <a:pPr eaLnBrk="1" hangingPunct="1"/>
            <a:r>
              <a:rPr lang="ja-JP" altLang="en-US" dirty="0" smtClean="0"/>
              <a:t>平均値もはずれ値に弱く、少数でも変化</a:t>
            </a:r>
          </a:p>
        </p:txBody>
      </p:sp>
      <p:sp>
        <p:nvSpPr>
          <p:cNvPr id="30723" name="フッター プレースホルダ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30724" name="スライド番号プレースホルダ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9B1FA1F-87E9-46CE-A4B6-85981C0946B1}" type="slidenum">
              <a:rPr lang="ja-JP" altLang="en-US" smtClean="0"/>
              <a:pPr/>
              <a:t>37</a:t>
            </a:fld>
            <a:endParaRPr lang="ja-JP" altLang="en-US" smtClean="0"/>
          </a:p>
        </p:txBody>
      </p:sp>
    </p:spTree>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eaLnBrk="1" fontAlgn="auto" hangingPunct="1">
              <a:spcAft>
                <a:spcPts val="0"/>
              </a:spcAft>
              <a:defRPr/>
            </a:pPr>
            <a:r>
              <a:rPr lang="en-US" altLang="ja-JP" dirty="0" smtClean="0"/>
              <a:t>1</a:t>
            </a:r>
            <a:r>
              <a:rPr lang="ja-JP" altLang="en-US" dirty="0" smtClean="0"/>
              <a:t>人の有無で相関係数が</a:t>
            </a:r>
            <a:r>
              <a:rPr lang="ja-JP" altLang="en-US" dirty="0"/>
              <a:t>変化</a:t>
            </a:r>
          </a:p>
        </p:txBody>
      </p:sp>
      <p:sp>
        <p:nvSpPr>
          <p:cNvPr id="31751" name="Line 13"/>
          <p:cNvSpPr>
            <a:spLocks noChangeShapeType="1"/>
          </p:cNvSpPr>
          <p:nvPr/>
        </p:nvSpPr>
        <p:spPr bwMode="auto">
          <a:xfrm>
            <a:off x="3994840" y="1643063"/>
            <a:ext cx="0" cy="4525962"/>
          </a:xfrm>
          <a:prstGeom prst="line">
            <a:avLst/>
          </a:prstGeom>
          <a:noFill/>
          <a:ln w="25400">
            <a:solidFill>
              <a:srgbClr val="000000"/>
            </a:solidFill>
            <a:round/>
            <a:headEnd/>
            <a:tailEnd/>
          </a:ln>
        </p:spPr>
        <p:txBody>
          <a:bodyPr lIns="74295" tIns="8890" rIns="74295" bIns="8890"/>
          <a:lstStyle/>
          <a:p>
            <a:endParaRPr lang="ja-JP" altLang="en-US"/>
          </a:p>
        </p:txBody>
      </p:sp>
      <p:sp>
        <p:nvSpPr>
          <p:cNvPr id="31752" name="Line 14"/>
          <p:cNvSpPr>
            <a:spLocks noChangeShapeType="1"/>
          </p:cNvSpPr>
          <p:nvPr/>
        </p:nvSpPr>
        <p:spPr bwMode="auto">
          <a:xfrm>
            <a:off x="500063" y="3906044"/>
            <a:ext cx="7307262" cy="0"/>
          </a:xfrm>
          <a:prstGeom prst="line">
            <a:avLst/>
          </a:prstGeom>
          <a:noFill/>
          <a:ln w="25400">
            <a:solidFill>
              <a:srgbClr val="000000"/>
            </a:solidFill>
            <a:round/>
            <a:headEnd/>
            <a:tailEnd/>
          </a:ln>
        </p:spPr>
        <p:txBody>
          <a:bodyPr lIns="74295" tIns="8890" rIns="74295" bIns="8890"/>
          <a:lstStyle/>
          <a:p>
            <a:endParaRPr lang="ja-JP" altLang="en-US"/>
          </a:p>
        </p:txBody>
      </p:sp>
      <p:sp>
        <p:nvSpPr>
          <p:cNvPr id="31753" name="Oval 15"/>
          <p:cNvSpPr>
            <a:spLocks noChangeArrowheads="1"/>
          </p:cNvSpPr>
          <p:nvPr/>
        </p:nvSpPr>
        <p:spPr bwMode="auto">
          <a:xfrm rot="20637958">
            <a:off x="2091624" y="2973193"/>
            <a:ext cx="3957722" cy="1933592"/>
          </a:xfrm>
          <a:prstGeom prst="ellipse">
            <a:avLst/>
          </a:prstGeom>
          <a:gradFill rotWithShape="1">
            <a:gsLst>
              <a:gs pos="0">
                <a:srgbClr val="666666">
                  <a:alpha val="79999"/>
                </a:srgbClr>
              </a:gs>
              <a:gs pos="100000">
                <a:srgbClr val="FFFFFF">
                  <a:alpha val="0"/>
                </a:srgbClr>
              </a:gs>
            </a:gsLst>
            <a:path path="shape">
              <a:fillToRect l="50000" t="50000" r="50000" b="50000"/>
            </a:path>
          </a:gradFill>
          <a:ln w="9525">
            <a:noFill/>
            <a:round/>
            <a:headEnd/>
            <a:tailEnd/>
          </a:ln>
        </p:spPr>
        <p:txBody>
          <a:bodyPr lIns="74295" tIns="8890" rIns="74295" bIns="8890"/>
          <a:lstStyle/>
          <a:p>
            <a:endParaRPr lang="ja-JP" altLang="en-US"/>
          </a:p>
        </p:txBody>
      </p:sp>
      <p:sp>
        <p:nvSpPr>
          <p:cNvPr id="31754" name="Oval 16"/>
          <p:cNvSpPr>
            <a:spLocks noChangeArrowheads="1"/>
          </p:cNvSpPr>
          <p:nvPr/>
        </p:nvSpPr>
        <p:spPr bwMode="auto">
          <a:xfrm>
            <a:off x="6049346" y="2379789"/>
            <a:ext cx="236011" cy="201154"/>
          </a:xfrm>
          <a:prstGeom prst="ellipse">
            <a:avLst/>
          </a:prstGeom>
          <a:solidFill>
            <a:srgbClr val="000000"/>
          </a:solidFill>
          <a:ln w="9525">
            <a:noFill/>
            <a:round/>
            <a:headEnd/>
            <a:tailEnd/>
          </a:ln>
        </p:spPr>
        <p:txBody>
          <a:bodyPr lIns="74295" tIns="8890" rIns="74295" bIns="8890"/>
          <a:lstStyle/>
          <a:p>
            <a:endParaRPr lang="ja-JP" altLang="en-US"/>
          </a:p>
        </p:txBody>
      </p:sp>
      <p:cxnSp>
        <p:nvCxnSpPr>
          <p:cNvPr id="31755" name="AutoShape 17"/>
          <p:cNvCxnSpPr>
            <a:cxnSpLocks noChangeShapeType="1"/>
          </p:cNvCxnSpPr>
          <p:nvPr/>
        </p:nvCxnSpPr>
        <p:spPr bwMode="auto">
          <a:xfrm flipV="1">
            <a:off x="829873" y="2254068"/>
            <a:ext cx="5788320" cy="3696202"/>
          </a:xfrm>
          <a:prstGeom prst="straightConnector1">
            <a:avLst/>
          </a:prstGeom>
          <a:noFill/>
          <a:ln w="25400">
            <a:solidFill>
              <a:srgbClr val="000000"/>
            </a:solidFill>
            <a:round/>
            <a:headEnd/>
            <a:tailEnd/>
          </a:ln>
        </p:spPr>
      </p:cxnSp>
      <p:cxnSp>
        <p:nvCxnSpPr>
          <p:cNvPr id="31756" name="AutoShape 18"/>
          <p:cNvCxnSpPr>
            <a:cxnSpLocks noChangeShapeType="1"/>
          </p:cNvCxnSpPr>
          <p:nvPr/>
        </p:nvCxnSpPr>
        <p:spPr bwMode="auto">
          <a:xfrm flipV="1">
            <a:off x="714893" y="3144174"/>
            <a:ext cx="6287574" cy="1571515"/>
          </a:xfrm>
          <a:prstGeom prst="straightConnector1">
            <a:avLst/>
          </a:prstGeom>
          <a:noFill/>
          <a:ln w="25400">
            <a:solidFill>
              <a:srgbClr val="000000"/>
            </a:solidFill>
            <a:prstDash val="dash"/>
            <a:round/>
            <a:headEnd/>
            <a:tailEnd/>
          </a:ln>
        </p:spPr>
      </p:cxnSp>
      <p:sp>
        <p:nvSpPr>
          <p:cNvPr id="31747" name="フッター プレースホルダ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31748" name="スライド番号プレースホルダ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20515030-13B3-44D8-A782-6E523AC846AA}" type="slidenum">
              <a:rPr lang="ja-JP" altLang="en-US" smtClean="0"/>
              <a:pPr/>
              <a:t>38</a:t>
            </a:fld>
            <a:endParaRPr lang="ja-JP" altLang="en-US" smtClean="0"/>
          </a:p>
        </p:txBody>
      </p:sp>
      <p:sp>
        <p:nvSpPr>
          <p:cNvPr id="24" name="右矢印 23"/>
          <p:cNvSpPr/>
          <p:nvPr/>
        </p:nvSpPr>
        <p:spPr>
          <a:xfrm rot="14623827">
            <a:off x="6646069" y="2301081"/>
            <a:ext cx="1000125" cy="7858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51"/>
                                        </p:tgtEl>
                                        <p:attrNameLst>
                                          <p:attrName>style.visibility</p:attrName>
                                        </p:attrNameLst>
                                      </p:cBhvr>
                                      <p:to>
                                        <p:strVal val="visible"/>
                                      </p:to>
                                    </p:set>
                                    <p:anim calcmode="lin" valueType="num">
                                      <p:cBhvr additive="base">
                                        <p:cTn id="7" dur="500" fill="hold"/>
                                        <p:tgtEl>
                                          <p:spTgt spid="31751"/>
                                        </p:tgtEl>
                                        <p:attrNameLst>
                                          <p:attrName>ppt_x</p:attrName>
                                        </p:attrNameLst>
                                      </p:cBhvr>
                                      <p:tavLst>
                                        <p:tav tm="0">
                                          <p:val>
                                            <p:strVal val="#ppt_x"/>
                                          </p:val>
                                        </p:tav>
                                        <p:tav tm="100000">
                                          <p:val>
                                            <p:strVal val="#ppt_x"/>
                                          </p:val>
                                        </p:tav>
                                      </p:tavLst>
                                    </p:anim>
                                    <p:anim calcmode="lin" valueType="num">
                                      <p:cBhvr additive="base">
                                        <p:cTn id="8" dur="500" fill="hold"/>
                                        <p:tgtEl>
                                          <p:spTgt spid="3175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1752"/>
                                        </p:tgtEl>
                                        <p:attrNameLst>
                                          <p:attrName>style.visibility</p:attrName>
                                        </p:attrNameLst>
                                      </p:cBhvr>
                                      <p:to>
                                        <p:strVal val="visible"/>
                                      </p:to>
                                    </p:set>
                                    <p:anim calcmode="lin" valueType="num">
                                      <p:cBhvr additive="base">
                                        <p:cTn id="11" dur="500" fill="hold"/>
                                        <p:tgtEl>
                                          <p:spTgt spid="31752"/>
                                        </p:tgtEl>
                                        <p:attrNameLst>
                                          <p:attrName>ppt_x</p:attrName>
                                        </p:attrNameLst>
                                      </p:cBhvr>
                                      <p:tavLst>
                                        <p:tav tm="0">
                                          <p:val>
                                            <p:strVal val="#ppt_x"/>
                                          </p:val>
                                        </p:tav>
                                        <p:tav tm="100000">
                                          <p:val>
                                            <p:strVal val="#ppt_x"/>
                                          </p:val>
                                        </p:tav>
                                      </p:tavLst>
                                    </p:anim>
                                    <p:anim calcmode="lin" valueType="num">
                                      <p:cBhvr additive="base">
                                        <p:cTn id="12" dur="500" fill="hold"/>
                                        <p:tgtEl>
                                          <p:spTgt spid="3175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1753"/>
                                        </p:tgtEl>
                                        <p:attrNameLst>
                                          <p:attrName>style.visibility</p:attrName>
                                        </p:attrNameLst>
                                      </p:cBhvr>
                                      <p:to>
                                        <p:strVal val="visible"/>
                                      </p:to>
                                    </p:set>
                                    <p:anim calcmode="lin" valueType="num">
                                      <p:cBhvr additive="base">
                                        <p:cTn id="15" dur="500" fill="hold"/>
                                        <p:tgtEl>
                                          <p:spTgt spid="31753"/>
                                        </p:tgtEl>
                                        <p:attrNameLst>
                                          <p:attrName>ppt_x</p:attrName>
                                        </p:attrNameLst>
                                      </p:cBhvr>
                                      <p:tavLst>
                                        <p:tav tm="0">
                                          <p:val>
                                            <p:strVal val="#ppt_x"/>
                                          </p:val>
                                        </p:tav>
                                        <p:tav tm="100000">
                                          <p:val>
                                            <p:strVal val="#ppt_x"/>
                                          </p:val>
                                        </p:tav>
                                      </p:tavLst>
                                    </p:anim>
                                    <p:anim calcmode="lin" valueType="num">
                                      <p:cBhvr additive="base">
                                        <p:cTn id="16" dur="500" fill="hold"/>
                                        <p:tgtEl>
                                          <p:spTgt spid="31753"/>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1756"/>
                                        </p:tgtEl>
                                        <p:attrNameLst>
                                          <p:attrName>style.visibility</p:attrName>
                                        </p:attrNameLst>
                                      </p:cBhvr>
                                      <p:to>
                                        <p:strVal val="visible"/>
                                      </p:to>
                                    </p:set>
                                    <p:anim calcmode="lin" valueType="num">
                                      <p:cBhvr additive="base">
                                        <p:cTn id="19" dur="500" fill="hold"/>
                                        <p:tgtEl>
                                          <p:spTgt spid="31756"/>
                                        </p:tgtEl>
                                        <p:attrNameLst>
                                          <p:attrName>ppt_x</p:attrName>
                                        </p:attrNameLst>
                                      </p:cBhvr>
                                      <p:tavLst>
                                        <p:tav tm="0">
                                          <p:val>
                                            <p:strVal val="#ppt_x"/>
                                          </p:val>
                                        </p:tav>
                                        <p:tav tm="100000">
                                          <p:val>
                                            <p:strVal val="#ppt_x"/>
                                          </p:val>
                                        </p:tav>
                                      </p:tavLst>
                                    </p:anim>
                                    <p:anim calcmode="lin" valueType="num">
                                      <p:cBhvr additive="base">
                                        <p:cTn id="20" dur="500" fill="hold"/>
                                        <p:tgtEl>
                                          <p:spTgt spid="3175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1754"/>
                                        </p:tgtEl>
                                        <p:attrNameLst>
                                          <p:attrName>style.visibility</p:attrName>
                                        </p:attrNameLst>
                                      </p:cBhvr>
                                      <p:to>
                                        <p:strVal val="visible"/>
                                      </p:to>
                                    </p:set>
                                    <p:anim calcmode="lin" valueType="num">
                                      <p:cBhvr additive="base">
                                        <p:cTn id="25" dur="500" fill="hold"/>
                                        <p:tgtEl>
                                          <p:spTgt spid="31754"/>
                                        </p:tgtEl>
                                        <p:attrNameLst>
                                          <p:attrName>ppt_x</p:attrName>
                                        </p:attrNameLst>
                                      </p:cBhvr>
                                      <p:tavLst>
                                        <p:tav tm="0">
                                          <p:val>
                                            <p:strVal val="#ppt_x"/>
                                          </p:val>
                                        </p:tav>
                                        <p:tav tm="100000">
                                          <p:val>
                                            <p:strVal val="#ppt_x"/>
                                          </p:val>
                                        </p:tav>
                                      </p:tavLst>
                                    </p:anim>
                                    <p:anim calcmode="lin" valueType="num">
                                      <p:cBhvr additive="base">
                                        <p:cTn id="26" dur="500" fill="hold"/>
                                        <p:tgtEl>
                                          <p:spTgt spid="3175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1755"/>
                                        </p:tgtEl>
                                        <p:attrNameLst>
                                          <p:attrName>style.visibility</p:attrName>
                                        </p:attrNameLst>
                                      </p:cBhvr>
                                      <p:to>
                                        <p:strVal val="visible"/>
                                      </p:to>
                                    </p:set>
                                    <p:anim calcmode="lin" valueType="num">
                                      <p:cBhvr additive="base">
                                        <p:cTn id="37" dur="500" fill="hold"/>
                                        <p:tgtEl>
                                          <p:spTgt spid="31755"/>
                                        </p:tgtEl>
                                        <p:attrNameLst>
                                          <p:attrName>ppt_x</p:attrName>
                                        </p:attrNameLst>
                                      </p:cBhvr>
                                      <p:tavLst>
                                        <p:tav tm="0">
                                          <p:val>
                                            <p:strVal val="#ppt_x"/>
                                          </p:val>
                                        </p:tav>
                                        <p:tav tm="100000">
                                          <p:val>
                                            <p:strVal val="#ppt_x"/>
                                          </p:val>
                                        </p:tav>
                                      </p:tavLst>
                                    </p:anim>
                                    <p:anim calcmode="lin" valueType="num">
                                      <p:cBhvr additive="base">
                                        <p:cTn id="38" dur="500" fill="hold"/>
                                        <p:tgtEl>
                                          <p:spTgt spid="317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1" grpId="0" animBg="1"/>
      <p:bldP spid="31752" grpId="0" animBg="1"/>
      <p:bldP spid="31753" grpId="0" animBg="1"/>
      <p:bldP spid="31754" grpId="0" animBg="1"/>
      <p:bldP spid="2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eaLnBrk="1" fontAlgn="auto" hangingPunct="1">
              <a:spcAft>
                <a:spcPts val="0"/>
              </a:spcAft>
              <a:defRPr/>
            </a:pPr>
            <a:r>
              <a:rPr lang="ja-JP" altLang="en-US" dirty="0"/>
              <a:t>疑似</a:t>
            </a:r>
            <a:r>
              <a:rPr lang="ja-JP" altLang="en-US" dirty="0" smtClean="0"/>
              <a:t>相関を生む交洛変数</a:t>
            </a:r>
          </a:p>
        </p:txBody>
      </p:sp>
      <p:grpSp>
        <p:nvGrpSpPr>
          <p:cNvPr id="32773" name="Group 2"/>
          <p:cNvGrpSpPr>
            <a:grpSpLocks noGrp="1"/>
          </p:cNvGrpSpPr>
          <p:nvPr/>
        </p:nvGrpSpPr>
        <p:grpSpPr bwMode="auto">
          <a:xfrm>
            <a:off x="500063" y="1597025"/>
            <a:ext cx="7769225" cy="4262438"/>
            <a:chOff x="786" y="9038"/>
            <a:chExt cx="3427" cy="1407"/>
          </a:xfrm>
        </p:grpSpPr>
        <p:sp>
          <p:nvSpPr>
            <p:cNvPr id="32782" name="Text Box 3"/>
            <p:cNvSpPr txBox="1">
              <a:spLocks noChangeArrowheads="1"/>
            </p:cNvSpPr>
            <p:nvPr/>
          </p:nvSpPr>
          <p:spPr bwMode="auto">
            <a:xfrm>
              <a:off x="3055" y="9501"/>
              <a:ext cx="1158" cy="513"/>
            </a:xfrm>
            <a:prstGeom prst="rect">
              <a:avLst/>
            </a:prstGeom>
            <a:solidFill>
              <a:srgbClr val="FFFFFF"/>
            </a:solidFill>
            <a:ln w="63500">
              <a:solidFill>
                <a:srgbClr val="000000"/>
              </a:solidFill>
              <a:miter lim="800000"/>
              <a:headEnd/>
              <a:tailEnd/>
            </a:ln>
          </p:spPr>
          <p:txBody>
            <a:bodyPr anchor="ctr"/>
            <a:lstStyle/>
            <a:p>
              <a:pPr algn="ctr"/>
              <a:r>
                <a:rPr lang="en-US" altLang="ja-JP" sz="3600">
                  <a:latin typeface="Century" pitchFamily="18" charset="0"/>
                  <a:ea typeface="ＭＳ 明朝" pitchFamily="17" charset="-128"/>
                </a:rPr>
                <a:t>QOL</a:t>
              </a:r>
              <a:endParaRPr lang="ja-JP" altLang="ja-JP" sz="3600"/>
            </a:p>
          </p:txBody>
        </p:sp>
        <p:sp>
          <p:nvSpPr>
            <p:cNvPr id="32783" name="Text Box 4"/>
            <p:cNvSpPr txBox="1">
              <a:spLocks noChangeArrowheads="1"/>
            </p:cNvSpPr>
            <p:nvPr/>
          </p:nvSpPr>
          <p:spPr bwMode="auto">
            <a:xfrm>
              <a:off x="786" y="9038"/>
              <a:ext cx="1410" cy="222"/>
            </a:xfrm>
            <a:prstGeom prst="rect">
              <a:avLst/>
            </a:prstGeom>
            <a:solidFill>
              <a:srgbClr val="FFFFFF"/>
            </a:solidFill>
            <a:ln w="63500">
              <a:solidFill>
                <a:srgbClr val="00B050"/>
              </a:solidFill>
              <a:miter lim="800000"/>
              <a:headEnd/>
              <a:tailEnd/>
            </a:ln>
          </p:spPr>
          <p:txBody>
            <a:bodyPr anchor="ctr"/>
            <a:lstStyle/>
            <a:p>
              <a:pPr algn="ctr"/>
              <a:r>
                <a:rPr lang="ja-JP" altLang="en-US" sz="3200" dirty="0"/>
                <a:t>意思決定</a:t>
              </a:r>
              <a:r>
                <a:rPr lang="ja-JP" altLang="en-US" sz="3200" dirty="0" smtClean="0"/>
                <a:t>支援</a:t>
              </a:r>
              <a:endParaRPr lang="ja-JP" altLang="ja-JP" sz="3200" dirty="0"/>
            </a:p>
          </p:txBody>
        </p:sp>
        <p:sp>
          <p:nvSpPr>
            <p:cNvPr id="32784" name="Text Box 5"/>
            <p:cNvSpPr txBox="1">
              <a:spLocks noChangeArrowheads="1"/>
            </p:cNvSpPr>
            <p:nvPr/>
          </p:nvSpPr>
          <p:spPr bwMode="auto">
            <a:xfrm>
              <a:off x="1069" y="9596"/>
              <a:ext cx="1127" cy="283"/>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2800" dirty="0"/>
                <a:t>セルフケア能力</a:t>
              </a:r>
              <a:endParaRPr lang="ja-JP" sz="2800" dirty="0"/>
            </a:p>
          </p:txBody>
        </p:sp>
        <p:sp>
          <p:nvSpPr>
            <p:cNvPr id="11277" name="Text Box 6"/>
            <p:cNvSpPr txBox="1">
              <a:spLocks noChangeArrowheads="1"/>
            </p:cNvSpPr>
            <p:nvPr/>
          </p:nvSpPr>
          <p:spPr bwMode="auto">
            <a:xfrm>
              <a:off x="795" y="10138"/>
              <a:ext cx="1472" cy="307"/>
            </a:xfrm>
            <a:prstGeom prst="rect">
              <a:avLst/>
            </a:prstGeom>
            <a:solidFill>
              <a:srgbClr val="FFFFFF"/>
            </a:solidFill>
            <a:ln w="63500">
              <a:solidFill>
                <a:srgbClr val="000000"/>
              </a:solidFill>
              <a:prstDash val="dash"/>
              <a:miter lim="800000"/>
              <a:headEnd/>
              <a:tailEnd/>
            </a:ln>
          </p:spPr>
          <p:txBody>
            <a:bodyPr anchor="ctr"/>
            <a:lstStyle/>
            <a:p>
              <a:pPr algn="ctr">
                <a:defRPr/>
              </a:pPr>
              <a:r>
                <a:rPr lang="ja-JP" altLang="en-US" sz="2800" dirty="0" smtClean="0">
                  <a:latin typeface="+mn-ea"/>
                  <a:ea typeface="+mn-ea"/>
                </a:rPr>
                <a:t>ストレス対処能力</a:t>
              </a:r>
              <a:endParaRPr lang="en-US" altLang="ja-JP" sz="2800" dirty="0">
                <a:latin typeface="+mn-ea"/>
                <a:ea typeface="+mn-ea"/>
              </a:endParaRPr>
            </a:p>
          </p:txBody>
        </p:sp>
        <p:sp>
          <p:nvSpPr>
            <p:cNvPr id="32786" name="Line 8"/>
            <p:cNvSpPr>
              <a:spLocks noChangeShapeType="1"/>
            </p:cNvSpPr>
            <p:nvPr/>
          </p:nvSpPr>
          <p:spPr bwMode="auto">
            <a:xfrm>
              <a:off x="2204" y="9666"/>
              <a:ext cx="819" cy="101"/>
            </a:xfrm>
            <a:prstGeom prst="line">
              <a:avLst/>
            </a:prstGeom>
            <a:noFill/>
            <a:ln w="63500">
              <a:solidFill>
                <a:srgbClr val="000000"/>
              </a:solidFill>
              <a:prstDash val="dash"/>
              <a:round/>
              <a:headEnd/>
              <a:tailEnd type="triangle" w="med" len="med"/>
            </a:ln>
          </p:spPr>
          <p:txBody>
            <a:bodyPr anchor="ctr"/>
            <a:lstStyle/>
            <a:p>
              <a:endParaRPr lang="ja-JP" altLang="en-US"/>
            </a:p>
          </p:txBody>
        </p:sp>
        <p:sp>
          <p:nvSpPr>
            <p:cNvPr id="32787" name="Line 9"/>
            <p:cNvSpPr>
              <a:spLocks noChangeShapeType="1"/>
            </p:cNvSpPr>
            <p:nvPr/>
          </p:nvSpPr>
          <p:spPr bwMode="auto">
            <a:xfrm flipV="1">
              <a:off x="2299" y="9878"/>
              <a:ext cx="724" cy="402"/>
            </a:xfrm>
            <a:prstGeom prst="line">
              <a:avLst/>
            </a:prstGeom>
            <a:noFill/>
            <a:ln w="63500">
              <a:solidFill>
                <a:srgbClr val="000000"/>
              </a:solidFill>
              <a:prstDash val="dash"/>
              <a:round/>
              <a:headEnd/>
              <a:tailEnd type="triangle" w="med" len="med"/>
            </a:ln>
          </p:spPr>
          <p:txBody>
            <a:bodyPr anchor="ctr"/>
            <a:lstStyle/>
            <a:p>
              <a:endParaRPr lang="ja-JP" altLang="en-US"/>
            </a:p>
          </p:txBody>
        </p:sp>
      </p:grpSp>
      <p:sp>
        <p:nvSpPr>
          <p:cNvPr id="32771" name="フッター プレースホルダ 16"/>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32772" name="スライド番号プレースホルダ 15"/>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0C8EA5D1-9E8E-48D5-BD7F-52064A56C21E}" type="slidenum">
              <a:rPr lang="ja-JP" altLang="en-US" smtClean="0"/>
              <a:pPr/>
              <a:t>39</a:t>
            </a:fld>
            <a:endParaRPr lang="ja-JP" altLang="en-US" smtClean="0"/>
          </a:p>
        </p:txBody>
      </p:sp>
      <p:sp>
        <p:nvSpPr>
          <p:cNvPr id="32774" name="テキスト ボックス 12"/>
          <p:cNvSpPr txBox="1">
            <a:spLocks noChangeArrowheads="1"/>
          </p:cNvSpPr>
          <p:nvPr/>
        </p:nvSpPr>
        <p:spPr bwMode="auto">
          <a:xfrm>
            <a:off x="4143375" y="3071813"/>
            <a:ext cx="1000125" cy="646112"/>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32775" name="テキスト ボックス 13"/>
          <p:cNvSpPr txBox="1">
            <a:spLocks noChangeArrowheads="1"/>
          </p:cNvSpPr>
          <p:nvPr/>
        </p:nvSpPr>
        <p:spPr bwMode="auto">
          <a:xfrm>
            <a:off x="4143375" y="41433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32776" name="Line 8"/>
          <p:cNvSpPr>
            <a:spLocks noChangeShapeType="1"/>
          </p:cNvSpPr>
          <p:nvPr/>
        </p:nvSpPr>
        <p:spPr bwMode="auto">
          <a:xfrm flipH="1" flipV="1">
            <a:off x="1714500" y="2286000"/>
            <a:ext cx="142875" cy="1000125"/>
          </a:xfrm>
          <a:prstGeom prst="line">
            <a:avLst/>
          </a:prstGeom>
          <a:noFill/>
          <a:ln w="63500">
            <a:solidFill>
              <a:srgbClr val="000000"/>
            </a:solidFill>
            <a:prstDash val="sysDash"/>
            <a:round/>
            <a:headEnd/>
            <a:tailEnd type="triangle" w="med" len="med"/>
          </a:ln>
        </p:spPr>
        <p:txBody>
          <a:bodyPr anchor="ctr"/>
          <a:lstStyle/>
          <a:p>
            <a:endParaRPr lang="ja-JP" altLang="en-US"/>
          </a:p>
        </p:txBody>
      </p:sp>
      <p:sp>
        <p:nvSpPr>
          <p:cNvPr id="32777" name="Line 8"/>
          <p:cNvSpPr>
            <a:spLocks noChangeShapeType="1"/>
          </p:cNvSpPr>
          <p:nvPr/>
        </p:nvSpPr>
        <p:spPr bwMode="auto">
          <a:xfrm flipH="1" flipV="1">
            <a:off x="714375" y="2286000"/>
            <a:ext cx="142875" cy="2643188"/>
          </a:xfrm>
          <a:prstGeom prst="line">
            <a:avLst/>
          </a:prstGeom>
          <a:noFill/>
          <a:ln w="63500">
            <a:solidFill>
              <a:srgbClr val="000000"/>
            </a:solidFill>
            <a:prstDash val="sysDash"/>
            <a:round/>
            <a:headEnd/>
            <a:tailEnd type="triangle" w="med" len="med"/>
          </a:ln>
        </p:spPr>
        <p:txBody>
          <a:bodyPr anchor="ctr"/>
          <a:lstStyle/>
          <a:p>
            <a:endParaRPr lang="ja-JP" altLang="en-US"/>
          </a:p>
        </p:txBody>
      </p:sp>
      <p:sp>
        <p:nvSpPr>
          <p:cNvPr id="32778" name="テキスト ボックス 12"/>
          <p:cNvSpPr txBox="1">
            <a:spLocks noChangeArrowheads="1"/>
          </p:cNvSpPr>
          <p:nvPr/>
        </p:nvSpPr>
        <p:spPr bwMode="auto">
          <a:xfrm>
            <a:off x="1928813" y="24288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32779" name="テキスト ボックス 12"/>
          <p:cNvSpPr txBox="1">
            <a:spLocks noChangeArrowheads="1"/>
          </p:cNvSpPr>
          <p:nvPr/>
        </p:nvSpPr>
        <p:spPr bwMode="auto">
          <a:xfrm>
            <a:off x="214282" y="3214686"/>
            <a:ext cx="1000125" cy="646112"/>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cxnSp>
        <p:nvCxnSpPr>
          <p:cNvPr id="19" name="直線矢印コネクタ 18"/>
          <p:cNvCxnSpPr>
            <a:stCxn id="32783" idx="3"/>
          </p:cNvCxnSpPr>
          <p:nvPr/>
        </p:nvCxnSpPr>
        <p:spPr>
          <a:xfrm>
            <a:off x="3697288" y="1933575"/>
            <a:ext cx="1874837" cy="1495425"/>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781" name="テキスト ボックス 12"/>
          <p:cNvSpPr txBox="1">
            <a:spLocks noChangeArrowheads="1"/>
          </p:cNvSpPr>
          <p:nvPr/>
        </p:nvSpPr>
        <p:spPr bwMode="auto">
          <a:xfrm>
            <a:off x="4572000" y="1857375"/>
            <a:ext cx="1714500" cy="646113"/>
          </a:xfrm>
          <a:prstGeom prst="rect">
            <a:avLst/>
          </a:prstGeom>
          <a:noFill/>
          <a:ln w="9525">
            <a:noFill/>
            <a:miter lim="800000"/>
            <a:headEnd/>
            <a:tailEnd/>
          </a:ln>
        </p:spPr>
        <p:txBody>
          <a:bodyPr>
            <a:spAutoFit/>
          </a:bodyPr>
          <a:lstStyle/>
          <a:p>
            <a:r>
              <a:rPr lang="ja-JP" altLang="en-US" sz="3600">
                <a:latin typeface="Calibri" pitchFamily="34" charset="0"/>
              </a:rPr>
              <a:t>有意</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2773"/>
                                        </p:tgtEl>
                                        <p:attrNameLst>
                                          <p:attrName>style.visibility</p:attrName>
                                        </p:attrNameLst>
                                      </p:cBhvr>
                                      <p:to>
                                        <p:strVal val="visible"/>
                                      </p:to>
                                    </p:set>
                                    <p:anim calcmode="lin" valueType="num">
                                      <p:cBhvr additive="base">
                                        <p:cTn id="7" dur="500" fill="hold"/>
                                        <p:tgtEl>
                                          <p:spTgt spid="32773"/>
                                        </p:tgtEl>
                                        <p:attrNameLst>
                                          <p:attrName>ppt_x</p:attrName>
                                        </p:attrNameLst>
                                      </p:cBhvr>
                                      <p:tavLst>
                                        <p:tav tm="0">
                                          <p:val>
                                            <p:strVal val="#ppt_x"/>
                                          </p:val>
                                        </p:tav>
                                        <p:tav tm="100000">
                                          <p:val>
                                            <p:strVal val="#ppt_x"/>
                                          </p:val>
                                        </p:tav>
                                      </p:tavLst>
                                    </p:anim>
                                    <p:anim calcmode="lin" valueType="num">
                                      <p:cBhvr additive="base">
                                        <p:cTn id="8" dur="500" fill="hold"/>
                                        <p:tgtEl>
                                          <p:spTgt spid="3277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2774"/>
                                        </p:tgtEl>
                                        <p:attrNameLst>
                                          <p:attrName>style.visibility</p:attrName>
                                        </p:attrNameLst>
                                      </p:cBhvr>
                                      <p:to>
                                        <p:strVal val="visible"/>
                                      </p:to>
                                    </p:set>
                                    <p:anim calcmode="lin" valueType="num">
                                      <p:cBhvr additive="base">
                                        <p:cTn id="11" dur="500" fill="hold"/>
                                        <p:tgtEl>
                                          <p:spTgt spid="32774"/>
                                        </p:tgtEl>
                                        <p:attrNameLst>
                                          <p:attrName>ppt_x</p:attrName>
                                        </p:attrNameLst>
                                      </p:cBhvr>
                                      <p:tavLst>
                                        <p:tav tm="0">
                                          <p:val>
                                            <p:strVal val="#ppt_x"/>
                                          </p:val>
                                        </p:tav>
                                        <p:tav tm="100000">
                                          <p:val>
                                            <p:strVal val="#ppt_x"/>
                                          </p:val>
                                        </p:tav>
                                      </p:tavLst>
                                    </p:anim>
                                    <p:anim calcmode="lin" valueType="num">
                                      <p:cBhvr additive="base">
                                        <p:cTn id="12" dur="500" fill="hold"/>
                                        <p:tgtEl>
                                          <p:spTgt spid="3277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2775"/>
                                        </p:tgtEl>
                                        <p:attrNameLst>
                                          <p:attrName>style.visibility</p:attrName>
                                        </p:attrNameLst>
                                      </p:cBhvr>
                                      <p:to>
                                        <p:strVal val="visible"/>
                                      </p:to>
                                    </p:set>
                                    <p:anim calcmode="lin" valueType="num">
                                      <p:cBhvr additive="base">
                                        <p:cTn id="15" dur="500" fill="hold"/>
                                        <p:tgtEl>
                                          <p:spTgt spid="32775"/>
                                        </p:tgtEl>
                                        <p:attrNameLst>
                                          <p:attrName>ppt_x</p:attrName>
                                        </p:attrNameLst>
                                      </p:cBhvr>
                                      <p:tavLst>
                                        <p:tav tm="0">
                                          <p:val>
                                            <p:strVal val="#ppt_x"/>
                                          </p:val>
                                        </p:tav>
                                        <p:tav tm="100000">
                                          <p:val>
                                            <p:strVal val="#ppt_x"/>
                                          </p:val>
                                        </p:tav>
                                      </p:tavLst>
                                    </p:anim>
                                    <p:anim calcmode="lin" valueType="num">
                                      <p:cBhvr additive="base">
                                        <p:cTn id="16" dur="500" fill="hold"/>
                                        <p:tgtEl>
                                          <p:spTgt spid="3277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2776"/>
                                        </p:tgtEl>
                                        <p:attrNameLst>
                                          <p:attrName>style.visibility</p:attrName>
                                        </p:attrNameLst>
                                      </p:cBhvr>
                                      <p:to>
                                        <p:strVal val="visible"/>
                                      </p:to>
                                    </p:set>
                                    <p:anim calcmode="lin" valueType="num">
                                      <p:cBhvr additive="base">
                                        <p:cTn id="19" dur="500" fill="hold"/>
                                        <p:tgtEl>
                                          <p:spTgt spid="32776"/>
                                        </p:tgtEl>
                                        <p:attrNameLst>
                                          <p:attrName>ppt_x</p:attrName>
                                        </p:attrNameLst>
                                      </p:cBhvr>
                                      <p:tavLst>
                                        <p:tav tm="0">
                                          <p:val>
                                            <p:strVal val="#ppt_x"/>
                                          </p:val>
                                        </p:tav>
                                        <p:tav tm="100000">
                                          <p:val>
                                            <p:strVal val="#ppt_x"/>
                                          </p:val>
                                        </p:tav>
                                      </p:tavLst>
                                    </p:anim>
                                    <p:anim calcmode="lin" valueType="num">
                                      <p:cBhvr additive="base">
                                        <p:cTn id="20" dur="500" fill="hold"/>
                                        <p:tgtEl>
                                          <p:spTgt spid="3277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2777"/>
                                        </p:tgtEl>
                                        <p:attrNameLst>
                                          <p:attrName>style.visibility</p:attrName>
                                        </p:attrNameLst>
                                      </p:cBhvr>
                                      <p:to>
                                        <p:strVal val="visible"/>
                                      </p:to>
                                    </p:set>
                                    <p:anim calcmode="lin" valueType="num">
                                      <p:cBhvr additive="base">
                                        <p:cTn id="23" dur="500" fill="hold"/>
                                        <p:tgtEl>
                                          <p:spTgt spid="32777"/>
                                        </p:tgtEl>
                                        <p:attrNameLst>
                                          <p:attrName>ppt_x</p:attrName>
                                        </p:attrNameLst>
                                      </p:cBhvr>
                                      <p:tavLst>
                                        <p:tav tm="0">
                                          <p:val>
                                            <p:strVal val="#ppt_x"/>
                                          </p:val>
                                        </p:tav>
                                        <p:tav tm="100000">
                                          <p:val>
                                            <p:strVal val="#ppt_x"/>
                                          </p:val>
                                        </p:tav>
                                      </p:tavLst>
                                    </p:anim>
                                    <p:anim calcmode="lin" valueType="num">
                                      <p:cBhvr additive="base">
                                        <p:cTn id="24" dur="500" fill="hold"/>
                                        <p:tgtEl>
                                          <p:spTgt spid="3277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2778"/>
                                        </p:tgtEl>
                                        <p:attrNameLst>
                                          <p:attrName>style.visibility</p:attrName>
                                        </p:attrNameLst>
                                      </p:cBhvr>
                                      <p:to>
                                        <p:strVal val="visible"/>
                                      </p:to>
                                    </p:set>
                                    <p:anim calcmode="lin" valueType="num">
                                      <p:cBhvr additive="base">
                                        <p:cTn id="27" dur="500" fill="hold"/>
                                        <p:tgtEl>
                                          <p:spTgt spid="32778"/>
                                        </p:tgtEl>
                                        <p:attrNameLst>
                                          <p:attrName>ppt_x</p:attrName>
                                        </p:attrNameLst>
                                      </p:cBhvr>
                                      <p:tavLst>
                                        <p:tav tm="0">
                                          <p:val>
                                            <p:strVal val="#ppt_x"/>
                                          </p:val>
                                        </p:tav>
                                        <p:tav tm="100000">
                                          <p:val>
                                            <p:strVal val="#ppt_x"/>
                                          </p:val>
                                        </p:tav>
                                      </p:tavLst>
                                    </p:anim>
                                    <p:anim calcmode="lin" valueType="num">
                                      <p:cBhvr additive="base">
                                        <p:cTn id="28" dur="500" fill="hold"/>
                                        <p:tgtEl>
                                          <p:spTgt spid="32778"/>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2781"/>
                                        </p:tgtEl>
                                        <p:attrNameLst>
                                          <p:attrName>style.visibility</p:attrName>
                                        </p:attrNameLst>
                                      </p:cBhvr>
                                      <p:to>
                                        <p:strVal val="visible"/>
                                      </p:to>
                                    </p:set>
                                    <p:anim calcmode="lin" valueType="num">
                                      <p:cBhvr additive="base">
                                        <p:cTn id="35" dur="500" fill="hold"/>
                                        <p:tgtEl>
                                          <p:spTgt spid="32781"/>
                                        </p:tgtEl>
                                        <p:attrNameLst>
                                          <p:attrName>ppt_x</p:attrName>
                                        </p:attrNameLst>
                                      </p:cBhvr>
                                      <p:tavLst>
                                        <p:tav tm="0">
                                          <p:val>
                                            <p:strVal val="#ppt_x"/>
                                          </p:val>
                                        </p:tav>
                                        <p:tav tm="100000">
                                          <p:val>
                                            <p:strVal val="#ppt_x"/>
                                          </p:val>
                                        </p:tav>
                                      </p:tavLst>
                                    </p:anim>
                                    <p:anim calcmode="lin" valueType="num">
                                      <p:cBhvr additive="base">
                                        <p:cTn id="36" dur="500" fill="hold"/>
                                        <p:tgtEl>
                                          <p:spTgt spid="3278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2779"/>
                                        </p:tgtEl>
                                        <p:attrNameLst>
                                          <p:attrName>style.visibility</p:attrName>
                                        </p:attrNameLst>
                                      </p:cBhvr>
                                      <p:to>
                                        <p:strVal val="visible"/>
                                      </p:to>
                                    </p:set>
                                    <p:anim calcmode="lin" valueType="num">
                                      <p:cBhvr additive="base">
                                        <p:cTn id="39" dur="500" fill="hold"/>
                                        <p:tgtEl>
                                          <p:spTgt spid="32779"/>
                                        </p:tgtEl>
                                        <p:attrNameLst>
                                          <p:attrName>ppt_x</p:attrName>
                                        </p:attrNameLst>
                                      </p:cBhvr>
                                      <p:tavLst>
                                        <p:tav tm="0">
                                          <p:val>
                                            <p:strVal val="#ppt_x"/>
                                          </p:val>
                                        </p:tav>
                                        <p:tav tm="100000">
                                          <p:val>
                                            <p:strVal val="#ppt_x"/>
                                          </p:val>
                                        </p:tav>
                                      </p:tavLst>
                                    </p:anim>
                                    <p:anim calcmode="lin" valueType="num">
                                      <p:cBhvr additive="base">
                                        <p:cTn id="40" dur="500" fill="hold"/>
                                        <p:tgtEl>
                                          <p:spTgt spid="327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4" grpId="0"/>
      <p:bldP spid="32775" grpId="0"/>
      <p:bldP spid="32776" grpId="0" animBg="1"/>
      <p:bldP spid="3277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eaLnBrk="1" fontAlgn="auto" hangingPunct="1">
              <a:spcAft>
                <a:spcPts val="0"/>
              </a:spcAft>
              <a:defRPr/>
            </a:pPr>
            <a:r>
              <a:rPr lang="ja-JP" altLang="en-US" dirty="0" smtClean="0"/>
              <a:t>仮説検証にはしっかりした変数測定とその関連の統計的分析が必要</a:t>
            </a:r>
            <a:r>
              <a:rPr lang="en-US" altLang="ja-JP" dirty="0" smtClean="0"/>
              <a:t/>
            </a:r>
            <a:br>
              <a:rPr lang="en-US" altLang="ja-JP" dirty="0" smtClean="0"/>
            </a:br>
            <a:endParaRPr lang="ja-JP" altLang="en-US" dirty="0"/>
          </a:p>
        </p:txBody>
      </p:sp>
      <p:sp>
        <p:nvSpPr>
          <p:cNvPr id="3" name="テキスト プレースホルダ 2"/>
          <p:cNvSpPr>
            <a:spLocks noGrp="1"/>
          </p:cNvSpPr>
          <p:nvPr>
            <p:ph type="body" idx="1"/>
          </p:nvPr>
        </p:nvSpPr>
        <p:spPr/>
        <p:txBody>
          <a:bodyPr>
            <a:normAutofit/>
          </a:bodyPr>
          <a:lstStyle/>
          <a:p>
            <a:pPr eaLnBrk="1" fontAlgn="auto" hangingPunct="1">
              <a:spcAft>
                <a:spcPts val="0"/>
              </a:spcAft>
              <a:buFont typeface="Wingdings 3"/>
              <a:buNone/>
              <a:defRPr/>
            </a:pPr>
            <a:endParaRPr lang="ja-JP" altLang="en-US"/>
          </a:p>
        </p:txBody>
      </p:sp>
      <p:sp>
        <p:nvSpPr>
          <p:cNvPr id="12292" name="フッター プレースホルダ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12293" name="スライド番号プレースホルダ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8C7EAC45-0A8F-46F0-B4ED-704BADE80534}" type="slidenum">
              <a:rPr lang="ja-JP" altLang="en-US" smtClean="0"/>
              <a:pPr/>
              <a:t>4</a:t>
            </a:fld>
            <a:endParaRPr lang="ja-JP" altLang="en-US" smtClean="0"/>
          </a:p>
        </p:txBody>
      </p:sp>
    </p:spTree>
  </p:cSld>
  <p:clrMapOvr>
    <a:masterClrMapping/>
  </p:clrMapOvr>
  <p:transition>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pPr eaLnBrk="1" fontAlgn="auto" hangingPunct="1">
              <a:spcAft>
                <a:spcPts val="0"/>
              </a:spcAft>
              <a:defRPr/>
            </a:pPr>
            <a:r>
              <a:rPr lang="en-US" altLang="ja-JP" dirty="0" smtClean="0"/>
              <a:t/>
            </a:r>
            <a:br>
              <a:rPr lang="en-US" altLang="ja-JP" dirty="0" smtClean="0"/>
            </a:br>
            <a:r>
              <a:rPr lang="ja-JP" altLang="en-US" dirty="0" smtClean="0"/>
              <a:t>なぜ？直接？媒介変数？</a:t>
            </a:r>
          </a:p>
        </p:txBody>
      </p:sp>
      <p:grpSp>
        <p:nvGrpSpPr>
          <p:cNvPr id="33797" name="Group 2"/>
          <p:cNvGrpSpPr>
            <a:grpSpLocks noGrp="1"/>
          </p:cNvGrpSpPr>
          <p:nvPr/>
        </p:nvGrpSpPr>
        <p:grpSpPr bwMode="auto">
          <a:xfrm>
            <a:off x="500063" y="1597025"/>
            <a:ext cx="7769225" cy="4262438"/>
            <a:chOff x="786" y="9038"/>
            <a:chExt cx="3427" cy="1407"/>
          </a:xfrm>
        </p:grpSpPr>
        <p:sp>
          <p:nvSpPr>
            <p:cNvPr id="33806" name="Text Box 3"/>
            <p:cNvSpPr txBox="1">
              <a:spLocks noChangeArrowheads="1"/>
            </p:cNvSpPr>
            <p:nvPr/>
          </p:nvSpPr>
          <p:spPr bwMode="auto">
            <a:xfrm>
              <a:off x="3055" y="9501"/>
              <a:ext cx="1158" cy="513"/>
            </a:xfrm>
            <a:prstGeom prst="rect">
              <a:avLst/>
            </a:prstGeom>
            <a:solidFill>
              <a:srgbClr val="FFFFFF"/>
            </a:solidFill>
            <a:ln w="63500">
              <a:solidFill>
                <a:srgbClr val="00B050"/>
              </a:solidFill>
              <a:miter lim="800000"/>
              <a:headEnd/>
              <a:tailEnd/>
            </a:ln>
          </p:spPr>
          <p:txBody>
            <a:bodyPr anchor="ctr"/>
            <a:lstStyle/>
            <a:p>
              <a:pPr algn="ctr"/>
              <a:r>
                <a:rPr lang="en-US" altLang="ja-JP" sz="3600" dirty="0">
                  <a:latin typeface="Century" pitchFamily="18" charset="0"/>
                  <a:ea typeface="ＭＳ 明朝" pitchFamily="17" charset="-128"/>
                </a:rPr>
                <a:t>QOL</a:t>
              </a:r>
              <a:endParaRPr lang="ja-JP" altLang="ja-JP" sz="3600" dirty="0"/>
            </a:p>
          </p:txBody>
        </p:sp>
        <p:sp>
          <p:nvSpPr>
            <p:cNvPr id="33807" name="Text Box 4"/>
            <p:cNvSpPr txBox="1">
              <a:spLocks noChangeArrowheads="1"/>
            </p:cNvSpPr>
            <p:nvPr/>
          </p:nvSpPr>
          <p:spPr bwMode="auto">
            <a:xfrm>
              <a:off x="786" y="9038"/>
              <a:ext cx="1410" cy="222"/>
            </a:xfrm>
            <a:prstGeom prst="rect">
              <a:avLst/>
            </a:prstGeom>
            <a:solidFill>
              <a:srgbClr val="FFFFFF"/>
            </a:solidFill>
            <a:ln w="63500">
              <a:solidFill>
                <a:srgbClr val="00B050"/>
              </a:solidFill>
              <a:miter lim="800000"/>
              <a:headEnd/>
              <a:tailEnd/>
            </a:ln>
          </p:spPr>
          <p:txBody>
            <a:bodyPr anchor="ctr"/>
            <a:lstStyle/>
            <a:p>
              <a:pPr algn="ctr"/>
              <a:r>
                <a:rPr lang="ja-JP" altLang="en-US" sz="3200" dirty="0"/>
                <a:t>意思決定</a:t>
              </a:r>
              <a:r>
                <a:rPr lang="ja-JP" altLang="en-US" sz="3200" dirty="0" smtClean="0"/>
                <a:t>支援</a:t>
              </a:r>
              <a:endParaRPr lang="ja-JP" altLang="ja-JP" sz="3200" dirty="0"/>
            </a:p>
          </p:txBody>
        </p:sp>
        <p:sp>
          <p:nvSpPr>
            <p:cNvPr id="17422" name="Text Box 5"/>
            <p:cNvSpPr txBox="1">
              <a:spLocks noChangeArrowheads="1"/>
            </p:cNvSpPr>
            <p:nvPr/>
          </p:nvSpPr>
          <p:spPr bwMode="auto">
            <a:xfrm>
              <a:off x="1069" y="9548"/>
              <a:ext cx="1127" cy="425"/>
            </a:xfrm>
            <a:prstGeom prst="rect">
              <a:avLst/>
            </a:prstGeom>
            <a:solidFill>
              <a:srgbClr val="FFFFFF"/>
            </a:solidFill>
            <a:ln w="63500">
              <a:solidFill>
                <a:srgbClr val="000000"/>
              </a:solidFill>
              <a:prstDash val="dash"/>
              <a:miter lim="800000"/>
              <a:headEnd/>
              <a:tailEnd/>
            </a:ln>
          </p:spPr>
          <p:txBody>
            <a:bodyPr anchor="ctr"/>
            <a:lstStyle/>
            <a:p>
              <a:pPr algn="ctr">
                <a:defRPr/>
              </a:pPr>
              <a:r>
                <a:rPr lang="ja-JP" altLang="en-US" sz="3200" dirty="0" smtClean="0">
                  <a:latin typeface="+mn-ea"/>
                  <a:ea typeface="+mn-ea"/>
                </a:rPr>
                <a:t>すぐれた</a:t>
              </a:r>
              <a:endParaRPr lang="en-US" altLang="ja-JP" sz="3200" dirty="0" smtClean="0">
                <a:latin typeface="+mn-ea"/>
                <a:ea typeface="+mn-ea"/>
              </a:endParaRPr>
            </a:p>
            <a:p>
              <a:pPr algn="ctr">
                <a:defRPr/>
              </a:pPr>
              <a:r>
                <a:rPr lang="ja-JP" altLang="en-US" sz="3200" dirty="0" smtClean="0">
                  <a:latin typeface="+mn-ea"/>
                  <a:ea typeface="+mn-ea"/>
                </a:rPr>
                <a:t>意思決定</a:t>
              </a:r>
              <a:endParaRPr lang="en-US" altLang="ja-JP" sz="3200" dirty="0" smtClean="0">
                <a:latin typeface="+mn-ea"/>
                <a:ea typeface="+mn-ea"/>
              </a:endParaRPr>
            </a:p>
          </p:txBody>
        </p:sp>
        <p:sp>
          <p:nvSpPr>
            <p:cNvPr id="17423" name="Text Box 6"/>
            <p:cNvSpPr txBox="1">
              <a:spLocks noChangeArrowheads="1"/>
            </p:cNvSpPr>
            <p:nvPr/>
          </p:nvSpPr>
          <p:spPr bwMode="auto">
            <a:xfrm>
              <a:off x="795" y="10052"/>
              <a:ext cx="1386" cy="393"/>
            </a:xfrm>
            <a:prstGeom prst="rect">
              <a:avLst/>
            </a:prstGeom>
            <a:solidFill>
              <a:srgbClr val="FFFFFF"/>
            </a:solidFill>
            <a:ln w="63500">
              <a:solidFill>
                <a:srgbClr val="000000"/>
              </a:solidFill>
              <a:prstDash val="dash"/>
              <a:miter lim="800000"/>
              <a:headEnd/>
              <a:tailEnd/>
            </a:ln>
          </p:spPr>
          <p:txBody>
            <a:bodyPr anchor="ctr"/>
            <a:lstStyle/>
            <a:p>
              <a:pPr algn="ctr">
                <a:defRPr/>
              </a:pPr>
              <a:r>
                <a:rPr lang="ja-JP" altLang="en-US" sz="3200" dirty="0" smtClean="0">
                  <a:latin typeface="+mn-ea"/>
                  <a:ea typeface="+mn-ea"/>
                </a:rPr>
                <a:t>医療者へ</a:t>
              </a:r>
              <a:r>
                <a:rPr lang="ja-JP" altLang="en-US" sz="3200" dirty="0">
                  <a:latin typeface="+mn-ea"/>
                  <a:ea typeface="+mn-ea"/>
                </a:rPr>
                <a:t>の</a:t>
              </a:r>
              <a:endParaRPr lang="en-US" altLang="ja-JP" sz="3200" dirty="0">
                <a:latin typeface="+mn-ea"/>
                <a:ea typeface="+mn-ea"/>
              </a:endParaRPr>
            </a:p>
            <a:p>
              <a:pPr algn="ctr">
                <a:defRPr/>
              </a:pPr>
              <a:r>
                <a:rPr lang="ja-JP" altLang="en-US" sz="3200" dirty="0" smtClean="0">
                  <a:latin typeface="+mn-ea"/>
                  <a:ea typeface="+mn-ea"/>
                </a:rPr>
                <a:t>信頼</a:t>
              </a:r>
              <a:endParaRPr lang="ja-JP" sz="3200" dirty="0">
                <a:latin typeface="+mn-ea"/>
                <a:ea typeface="+mn-ea"/>
              </a:endParaRPr>
            </a:p>
          </p:txBody>
        </p:sp>
        <p:sp>
          <p:nvSpPr>
            <p:cNvPr id="33810" name="Line 8"/>
            <p:cNvSpPr>
              <a:spLocks noChangeShapeType="1"/>
            </p:cNvSpPr>
            <p:nvPr/>
          </p:nvSpPr>
          <p:spPr bwMode="auto">
            <a:xfrm>
              <a:off x="2204" y="9666"/>
              <a:ext cx="819" cy="101"/>
            </a:xfrm>
            <a:prstGeom prst="line">
              <a:avLst/>
            </a:prstGeom>
            <a:noFill/>
            <a:ln w="63500">
              <a:solidFill>
                <a:srgbClr val="000000"/>
              </a:solidFill>
              <a:prstDash val="dash"/>
              <a:round/>
              <a:headEnd/>
              <a:tailEnd type="triangle" w="med" len="med"/>
            </a:ln>
          </p:spPr>
          <p:txBody>
            <a:bodyPr anchor="ctr"/>
            <a:lstStyle/>
            <a:p>
              <a:endParaRPr lang="ja-JP" altLang="en-US"/>
            </a:p>
          </p:txBody>
        </p:sp>
        <p:sp>
          <p:nvSpPr>
            <p:cNvPr id="33811" name="Line 9"/>
            <p:cNvSpPr>
              <a:spLocks noChangeShapeType="1"/>
            </p:cNvSpPr>
            <p:nvPr/>
          </p:nvSpPr>
          <p:spPr bwMode="auto">
            <a:xfrm flipV="1">
              <a:off x="2204" y="9878"/>
              <a:ext cx="819" cy="401"/>
            </a:xfrm>
            <a:prstGeom prst="line">
              <a:avLst/>
            </a:prstGeom>
            <a:noFill/>
            <a:ln w="63500">
              <a:solidFill>
                <a:srgbClr val="000000"/>
              </a:solidFill>
              <a:prstDash val="dash"/>
              <a:round/>
              <a:headEnd/>
              <a:tailEnd type="triangle" w="med" len="med"/>
            </a:ln>
          </p:spPr>
          <p:txBody>
            <a:bodyPr anchor="ctr"/>
            <a:lstStyle/>
            <a:p>
              <a:endParaRPr lang="ja-JP" altLang="en-US"/>
            </a:p>
          </p:txBody>
        </p:sp>
      </p:grpSp>
      <p:sp>
        <p:nvSpPr>
          <p:cNvPr id="33795" name="フッター プレースホルダ 16"/>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33796" name="スライド番号プレースホルダ 15"/>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024543B1-5F9E-4BF0-B8D9-2B4D984FF754}" type="slidenum">
              <a:rPr lang="ja-JP" altLang="en-US" smtClean="0"/>
              <a:pPr/>
              <a:t>40</a:t>
            </a:fld>
            <a:endParaRPr lang="ja-JP" altLang="en-US" smtClean="0"/>
          </a:p>
        </p:txBody>
      </p:sp>
      <p:sp>
        <p:nvSpPr>
          <p:cNvPr id="33798" name="テキスト ボックス 12"/>
          <p:cNvSpPr txBox="1">
            <a:spLocks noChangeArrowheads="1"/>
          </p:cNvSpPr>
          <p:nvPr/>
        </p:nvSpPr>
        <p:spPr bwMode="auto">
          <a:xfrm>
            <a:off x="4143375" y="3071813"/>
            <a:ext cx="1000125" cy="646112"/>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33799" name="テキスト ボックス 13"/>
          <p:cNvSpPr txBox="1">
            <a:spLocks noChangeArrowheads="1"/>
          </p:cNvSpPr>
          <p:nvPr/>
        </p:nvSpPr>
        <p:spPr bwMode="auto">
          <a:xfrm>
            <a:off x="4143375" y="41433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33800" name="Line 8"/>
          <p:cNvSpPr>
            <a:spLocks noChangeShapeType="1"/>
          </p:cNvSpPr>
          <p:nvPr/>
        </p:nvSpPr>
        <p:spPr bwMode="auto">
          <a:xfrm>
            <a:off x="1714500" y="2286000"/>
            <a:ext cx="46038" cy="857250"/>
          </a:xfrm>
          <a:prstGeom prst="line">
            <a:avLst/>
          </a:prstGeom>
          <a:noFill/>
          <a:ln w="63500">
            <a:solidFill>
              <a:srgbClr val="000000"/>
            </a:solidFill>
            <a:prstDash val="sysDash"/>
            <a:round/>
            <a:headEnd/>
            <a:tailEnd type="triangle" w="med" len="med"/>
          </a:ln>
        </p:spPr>
        <p:txBody>
          <a:bodyPr anchor="ctr"/>
          <a:lstStyle/>
          <a:p>
            <a:endParaRPr lang="ja-JP" altLang="en-US"/>
          </a:p>
        </p:txBody>
      </p:sp>
      <p:sp>
        <p:nvSpPr>
          <p:cNvPr id="33801" name="Line 8"/>
          <p:cNvSpPr>
            <a:spLocks noChangeShapeType="1"/>
          </p:cNvSpPr>
          <p:nvPr/>
        </p:nvSpPr>
        <p:spPr bwMode="auto">
          <a:xfrm>
            <a:off x="785813" y="2286000"/>
            <a:ext cx="214312" cy="2428875"/>
          </a:xfrm>
          <a:prstGeom prst="line">
            <a:avLst/>
          </a:prstGeom>
          <a:noFill/>
          <a:ln w="63500">
            <a:solidFill>
              <a:srgbClr val="000000"/>
            </a:solidFill>
            <a:prstDash val="sysDash"/>
            <a:round/>
            <a:headEnd/>
            <a:tailEnd type="triangle" w="med" len="med"/>
          </a:ln>
        </p:spPr>
        <p:txBody>
          <a:bodyPr anchor="ctr"/>
          <a:lstStyle/>
          <a:p>
            <a:endParaRPr lang="ja-JP" altLang="en-US"/>
          </a:p>
        </p:txBody>
      </p:sp>
      <p:sp>
        <p:nvSpPr>
          <p:cNvPr id="33802" name="テキスト ボックス 12"/>
          <p:cNvSpPr txBox="1">
            <a:spLocks noChangeArrowheads="1"/>
          </p:cNvSpPr>
          <p:nvPr/>
        </p:nvSpPr>
        <p:spPr bwMode="auto">
          <a:xfrm>
            <a:off x="1928813" y="24288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33803" name="テキスト ボックス 12"/>
          <p:cNvSpPr txBox="1">
            <a:spLocks noChangeArrowheads="1"/>
          </p:cNvSpPr>
          <p:nvPr/>
        </p:nvSpPr>
        <p:spPr bwMode="auto">
          <a:xfrm>
            <a:off x="0" y="3214688"/>
            <a:ext cx="1000125" cy="646112"/>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cxnSp>
        <p:nvCxnSpPr>
          <p:cNvPr id="18" name="直線矢印コネクタ 17"/>
          <p:cNvCxnSpPr/>
          <p:nvPr/>
        </p:nvCxnSpPr>
        <p:spPr>
          <a:xfrm>
            <a:off x="3697288" y="1933575"/>
            <a:ext cx="1874837" cy="1495425"/>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805" name="テキスト ボックス 12"/>
          <p:cNvSpPr txBox="1">
            <a:spLocks noChangeArrowheads="1"/>
          </p:cNvSpPr>
          <p:nvPr/>
        </p:nvSpPr>
        <p:spPr bwMode="auto">
          <a:xfrm>
            <a:off x="4572000" y="1857375"/>
            <a:ext cx="1714500" cy="646113"/>
          </a:xfrm>
          <a:prstGeom prst="rect">
            <a:avLst/>
          </a:prstGeom>
          <a:noFill/>
          <a:ln w="9525">
            <a:noFill/>
            <a:miter lim="800000"/>
            <a:headEnd/>
            <a:tailEnd/>
          </a:ln>
        </p:spPr>
        <p:txBody>
          <a:bodyPr>
            <a:spAutoFit/>
          </a:bodyPr>
          <a:lstStyle/>
          <a:p>
            <a:r>
              <a:rPr lang="ja-JP" altLang="en-US" sz="3600">
                <a:latin typeface="Calibri" pitchFamily="34" charset="0"/>
              </a:rPr>
              <a:t>有意</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3797"/>
                                        </p:tgtEl>
                                        <p:attrNameLst>
                                          <p:attrName>style.visibility</p:attrName>
                                        </p:attrNameLst>
                                      </p:cBhvr>
                                      <p:to>
                                        <p:strVal val="visible"/>
                                      </p:to>
                                    </p:set>
                                    <p:anim calcmode="lin" valueType="num">
                                      <p:cBhvr additive="base">
                                        <p:cTn id="7" dur="500" fill="hold"/>
                                        <p:tgtEl>
                                          <p:spTgt spid="33797"/>
                                        </p:tgtEl>
                                        <p:attrNameLst>
                                          <p:attrName>ppt_x</p:attrName>
                                        </p:attrNameLst>
                                      </p:cBhvr>
                                      <p:tavLst>
                                        <p:tav tm="0">
                                          <p:val>
                                            <p:strVal val="#ppt_x"/>
                                          </p:val>
                                        </p:tav>
                                        <p:tav tm="100000">
                                          <p:val>
                                            <p:strVal val="#ppt_x"/>
                                          </p:val>
                                        </p:tav>
                                      </p:tavLst>
                                    </p:anim>
                                    <p:anim calcmode="lin" valueType="num">
                                      <p:cBhvr additive="base">
                                        <p:cTn id="8" dur="500" fill="hold"/>
                                        <p:tgtEl>
                                          <p:spTgt spid="3379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3798"/>
                                        </p:tgtEl>
                                        <p:attrNameLst>
                                          <p:attrName>style.visibility</p:attrName>
                                        </p:attrNameLst>
                                      </p:cBhvr>
                                      <p:to>
                                        <p:strVal val="visible"/>
                                      </p:to>
                                    </p:set>
                                    <p:anim calcmode="lin" valueType="num">
                                      <p:cBhvr additive="base">
                                        <p:cTn id="11" dur="500" fill="hold"/>
                                        <p:tgtEl>
                                          <p:spTgt spid="33798"/>
                                        </p:tgtEl>
                                        <p:attrNameLst>
                                          <p:attrName>ppt_x</p:attrName>
                                        </p:attrNameLst>
                                      </p:cBhvr>
                                      <p:tavLst>
                                        <p:tav tm="0">
                                          <p:val>
                                            <p:strVal val="#ppt_x"/>
                                          </p:val>
                                        </p:tav>
                                        <p:tav tm="100000">
                                          <p:val>
                                            <p:strVal val="#ppt_x"/>
                                          </p:val>
                                        </p:tav>
                                      </p:tavLst>
                                    </p:anim>
                                    <p:anim calcmode="lin" valueType="num">
                                      <p:cBhvr additive="base">
                                        <p:cTn id="12" dur="500" fill="hold"/>
                                        <p:tgtEl>
                                          <p:spTgt spid="3379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3799"/>
                                        </p:tgtEl>
                                        <p:attrNameLst>
                                          <p:attrName>style.visibility</p:attrName>
                                        </p:attrNameLst>
                                      </p:cBhvr>
                                      <p:to>
                                        <p:strVal val="visible"/>
                                      </p:to>
                                    </p:set>
                                    <p:anim calcmode="lin" valueType="num">
                                      <p:cBhvr additive="base">
                                        <p:cTn id="15" dur="500" fill="hold"/>
                                        <p:tgtEl>
                                          <p:spTgt spid="33799"/>
                                        </p:tgtEl>
                                        <p:attrNameLst>
                                          <p:attrName>ppt_x</p:attrName>
                                        </p:attrNameLst>
                                      </p:cBhvr>
                                      <p:tavLst>
                                        <p:tav tm="0">
                                          <p:val>
                                            <p:strVal val="#ppt_x"/>
                                          </p:val>
                                        </p:tav>
                                        <p:tav tm="100000">
                                          <p:val>
                                            <p:strVal val="#ppt_x"/>
                                          </p:val>
                                        </p:tav>
                                      </p:tavLst>
                                    </p:anim>
                                    <p:anim calcmode="lin" valueType="num">
                                      <p:cBhvr additive="base">
                                        <p:cTn id="16" dur="500" fill="hold"/>
                                        <p:tgtEl>
                                          <p:spTgt spid="3379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3800"/>
                                        </p:tgtEl>
                                        <p:attrNameLst>
                                          <p:attrName>style.visibility</p:attrName>
                                        </p:attrNameLst>
                                      </p:cBhvr>
                                      <p:to>
                                        <p:strVal val="visible"/>
                                      </p:to>
                                    </p:set>
                                    <p:anim calcmode="lin" valueType="num">
                                      <p:cBhvr additive="base">
                                        <p:cTn id="19" dur="500" fill="hold"/>
                                        <p:tgtEl>
                                          <p:spTgt spid="33800"/>
                                        </p:tgtEl>
                                        <p:attrNameLst>
                                          <p:attrName>ppt_x</p:attrName>
                                        </p:attrNameLst>
                                      </p:cBhvr>
                                      <p:tavLst>
                                        <p:tav tm="0">
                                          <p:val>
                                            <p:strVal val="#ppt_x"/>
                                          </p:val>
                                        </p:tav>
                                        <p:tav tm="100000">
                                          <p:val>
                                            <p:strVal val="#ppt_x"/>
                                          </p:val>
                                        </p:tav>
                                      </p:tavLst>
                                    </p:anim>
                                    <p:anim calcmode="lin" valueType="num">
                                      <p:cBhvr additive="base">
                                        <p:cTn id="20" dur="500" fill="hold"/>
                                        <p:tgtEl>
                                          <p:spTgt spid="3380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3801"/>
                                        </p:tgtEl>
                                        <p:attrNameLst>
                                          <p:attrName>style.visibility</p:attrName>
                                        </p:attrNameLst>
                                      </p:cBhvr>
                                      <p:to>
                                        <p:strVal val="visible"/>
                                      </p:to>
                                    </p:set>
                                    <p:anim calcmode="lin" valueType="num">
                                      <p:cBhvr additive="base">
                                        <p:cTn id="23" dur="500" fill="hold"/>
                                        <p:tgtEl>
                                          <p:spTgt spid="33801"/>
                                        </p:tgtEl>
                                        <p:attrNameLst>
                                          <p:attrName>ppt_x</p:attrName>
                                        </p:attrNameLst>
                                      </p:cBhvr>
                                      <p:tavLst>
                                        <p:tav tm="0">
                                          <p:val>
                                            <p:strVal val="#ppt_x"/>
                                          </p:val>
                                        </p:tav>
                                        <p:tav tm="100000">
                                          <p:val>
                                            <p:strVal val="#ppt_x"/>
                                          </p:val>
                                        </p:tav>
                                      </p:tavLst>
                                    </p:anim>
                                    <p:anim calcmode="lin" valueType="num">
                                      <p:cBhvr additive="base">
                                        <p:cTn id="24" dur="500" fill="hold"/>
                                        <p:tgtEl>
                                          <p:spTgt spid="3380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3802"/>
                                        </p:tgtEl>
                                        <p:attrNameLst>
                                          <p:attrName>style.visibility</p:attrName>
                                        </p:attrNameLst>
                                      </p:cBhvr>
                                      <p:to>
                                        <p:strVal val="visible"/>
                                      </p:to>
                                    </p:set>
                                    <p:anim calcmode="lin" valueType="num">
                                      <p:cBhvr additive="base">
                                        <p:cTn id="27" dur="500" fill="hold"/>
                                        <p:tgtEl>
                                          <p:spTgt spid="33802"/>
                                        </p:tgtEl>
                                        <p:attrNameLst>
                                          <p:attrName>ppt_x</p:attrName>
                                        </p:attrNameLst>
                                      </p:cBhvr>
                                      <p:tavLst>
                                        <p:tav tm="0">
                                          <p:val>
                                            <p:strVal val="#ppt_x"/>
                                          </p:val>
                                        </p:tav>
                                        <p:tav tm="100000">
                                          <p:val>
                                            <p:strVal val="#ppt_x"/>
                                          </p:val>
                                        </p:tav>
                                      </p:tavLst>
                                    </p:anim>
                                    <p:anim calcmode="lin" valueType="num">
                                      <p:cBhvr additive="base">
                                        <p:cTn id="28" dur="500" fill="hold"/>
                                        <p:tgtEl>
                                          <p:spTgt spid="3380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3803"/>
                                        </p:tgtEl>
                                        <p:attrNameLst>
                                          <p:attrName>style.visibility</p:attrName>
                                        </p:attrNameLst>
                                      </p:cBhvr>
                                      <p:to>
                                        <p:strVal val="visible"/>
                                      </p:to>
                                    </p:set>
                                    <p:anim calcmode="lin" valueType="num">
                                      <p:cBhvr additive="base">
                                        <p:cTn id="31" dur="500" fill="hold"/>
                                        <p:tgtEl>
                                          <p:spTgt spid="33803"/>
                                        </p:tgtEl>
                                        <p:attrNameLst>
                                          <p:attrName>ppt_x</p:attrName>
                                        </p:attrNameLst>
                                      </p:cBhvr>
                                      <p:tavLst>
                                        <p:tav tm="0">
                                          <p:val>
                                            <p:strVal val="#ppt_x"/>
                                          </p:val>
                                        </p:tav>
                                        <p:tav tm="100000">
                                          <p:val>
                                            <p:strVal val="#ppt_x"/>
                                          </p:val>
                                        </p:tav>
                                      </p:tavLst>
                                    </p:anim>
                                    <p:anim calcmode="lin" valueType="num">
                                      <p:cBhvr additive="base">
                                        <p:cTn id="32" dur="500" fill="hold"/>
                                        <p:tgtEl>
                                          <p:spTgt spid="33803"/>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3805"/>
                                        </p:tgtEl>
                                        <p:attrNameLst>
                                          <p:attrName>style.visibility</p:attrName>
                                        </p:attrNameLst>
                                      </p:cBhvr>
                                      <p:to>
                                        <p:strVal val="visible"/>
                                      </p:to>
                                    </p:set>
                                    <p:anim calcmode="lin" valueType="num">
                                      <p:cBhvr additive="base">
                                        <p:cTn id="39" dur="500" fill="hold"/>
                                        <p:tgtEl>
                                          <p:spTgt spid="33805"/>
                                        </p:tgtEl>
                                        <p:attrNameLst>
                                          <p:attrName>ppt_x</p:attrName>
                                        </p:attrNameLst>
                                      </p:cBhvr>
                                      <p:tavLst>
                                        <p:tav tm="0">
                                          <p:val>
                                            <p:strVal val="#ppt_x"/>
                                          </p:val>
                                        </p:tav>
                                        <p:tav tm="100000">
                                          <p:val>
                                            <p:strVal val="#ppt_x"/>
                                          </p:val>
                                        </p:tav>
                                      </p:tavLst>
                                    </p:anim>
                                    <p:anim calcmode="lin" valueType="num">
                                      <p:cBhvr additive="base">
                                        <p:cTn id="40" dur="500" fill="hold"/>
                                        <p:tgtEl>
                                          <p:spTgt spid="338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p:bldP spid="33799" grpId="0"/>
      <p:bldP spid="33800" grpId="0" animBg="1"/>
      <p:bldP spid="33801" grpId="0" animBg="1"/>
      <p:bldP spid="33802" grpId="0"/>
      <p:bldP spid="33803" grpId="0"/>
      <p:bldP spid="3380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タイトル 1"/>
          <p:cNvSpPr>
            <a:spLocks noGrp="1"/>
          </p:cNvSpPr>
          <p:nvPr>
            <p:ph type="title"/>
          </p:nvPr>
        </p:nvSpPr>
        <p:spPr/>
        <p:txBody>
          <a:bodyPr>
            <a:normAutofit fontScale="90000"/>
          </a:bodyPr>
          <a:lstStyle/>
          <a:p>
            <a:pPr eaLnBrk="1" hangingPunct="1"/>
            <a:r>
              <a:rPr lang="ja-JP" altLang="en-US" smtClean="0"/>
              <a:t>有意な関連なし　ガックリ？</a:t>
            </a:r>
          </a:p>
        </p:txBody>
      </p:sp>
      <p:grpSp>
        <p:nvGrpSpPr>
          <p:cNvPr id="34821" name="Group 2"/>
          <p:cNvGrpSpPr>
            <a:grpSpLocks noGrp="1"/>
          </p:cNvGrpSpPr>
          <p:nvPr/>
        </p:nvGrpSpPr>
        <p:grpSpPr bwMode="auto">
          <a:xfrm>
            <a:off x="500063" y="1597025"/>
            <a:ext cx="7769225" cy="4048125"/>
            <a:chOff x="786" y="9038"/>
            <a:chExt cx="3427" cy="1336"/>
          </a:xfrm>
        </p:grpSpPr>
        <p:sp>
          <p:nvSpPr>
            <p:cNvPr id="34825" name="Text Box 3"/>
            <p:cNvSpPr txBox="1">
              <a:spLocks noChangeArrowheads="1"/>
            </p:cNvSpPr>
            <p:nvPr/>
          </p:nvSpPr>
          <p:spPr bwMode="auto">
            <a:xfrm>
              <a:off x="3055" y="9501"/>
              <a:ext cx="1158" cy="513"/>
            </a:xfrm>
            <a:prstGeom prst="rect">
              <a:avLst/>
            </a:prstGeom>
            <a:solidFill>
              <a:srgbClr val="FFFFFF"/>
            </a:solidFill>
            <a:ln w="63500">
              <a:solidFill>
                <a:srgbClr val="00B050"/>
              </a:solidFill>
              <a:miter lim="800000"/>
              <a:headEnd/>
              <a:tailEnd/>
            </a:ln>
          </p:spPr>
          <p:txBody>
            <a:bodyPr anchor="ctr"/>
            <a:lstStyle/>
            <a:p>
              <a:pPr algn="ctr"/>
              <a:r>
                <a:rPr lang="en-US" altLang="ja-JP" sz="3600">
                  <a:latin typeface="Century" pitchFamily="18" charset="0"/>
                  <a:ea typeface="ＭＳ 明朝" pitchFamily="17" charset="-128"/>
                </a:rPr>
                <a:t>QOL</a:t>
              </a:r>
              <a:endParaRPr lang="ja-JP" altLang="ja-JP" sz="3600"/>
            </a:p>
          </p:txBody>
        </p:sp>
        <p:sp>
          <p:nvSpPr>
            <p:cNvPr id="34826" name="Text Box 4"/>
            <p:cNvSpPr txBox="1">
              <a:spLocks noChangeArrowheads="1"/>
            </p:cNvSpPr>
            <p:nvPr/>
          </p:nvSpPr>
          <p:spPr bwMode="auto">
            <a:xfrm>
              <a:off x="786" y="9038"/>
              <a:ext cx="1410" cy="314"/>
            </a:xfrm>
            <a:prstGeom prst="rect">
              <a:avLst/>
            </a:prstGeom>
            <a:solidFill>
              <a:srgbClr val="FFFFFF"/>
            </a:solidFill>
            <a:ln w="63500">
              <a:solidFill>
                <a:srgbClr val="00B050"/>
              </a:solidFill>
              <a:miter lim="800000"/>
              <a:headEnd/>
              <a:tailEnd/>
            </a:ln>
          </p:spPr>
          <p:txBody>
            <a:bodyPr anchor="ctr"/>
            <a:lstStyle/>
            <a:p>
              <a:pPr algn="ctr"/>
              <a:r>
                <a:rPr lang="ja-JP" altLang="en-US" sz="3200"/>
                <a:t>意思決定支援度</a:t>
              </a:r>
              <a:endParaRPr lang="ja-JP" altLang="ja-JP" sz="3200"/>
            </a:p>
          </p:txBody>
        </p:sp>
        <p:sp>
          <p:nvSpPr>
            <p:cNvPr id="34827" name="Text Box 5"/>
            <p:cNvSpPr txBox="1">
              <a:spLocks noChangeArrowheads="1"/>
            </p:cNvSpPr>
            <p:nvPr/>
          </p:nvSpPr>
          <p:spPr bwMode="auto">
            <a:xfrm>
              <a:off x="786" y="9548"/>
              <a:ext cx="1410" cy="306"/>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34828" name="Text Box 6"/>
            <p:cNvSpPr txBox="1">
              <a:spLocks noChangeArrowheads="1"/>
            </p:cNvSpPr>
            <p:nvPr/>
          </p:nvSpPr>
          <p:spPr bwMode="auto">
            <a:xfrm>
              <a:off x="795" y="10052"/>
              <a:ext cx="1386" cy="322"/>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34829" name="Line 7"/>
            <p:cNvSpPr>
              <a:spLocks noChangeShapeType="1"/>
            </p:cNvSpPr>
            <p:nvPr/>
          </p:nvSpPr>
          <p:spPr bwMode="auto">
            <a:xfrm>
              <a:off x="2235" y="9171"/>
              <a:ext cx="788" cy="472"/>
            </a:xfrm>
            <a:prstGeom prst="line">
              <a:avLst/>
            </a:prstGeom>
            <a:noFill/>
            <a:ln w="63500">
              <a:solidFill>
                <a:srgbClr val="000000"/>
              </a:solidFill>
              <a:prstDash val="sysDash"/>
              <a:round/>
              <a:headEnd/>
              <a:tailEnd type="triangle" w="med" len="med"/>
            </a:ln>
          </p:spPr>
          <p:txBody>
            <a:bodyPr anchor="ctr"/>
            <a:lstStyle/>
            <a:p>
              <a:endParaRPr lang="ja-JP" altLang="en-US"/>
            </a:p>
          </p:txBody>
        </p:sp>
        <p:sp>
          <p:nvSpPr>
            <p:cNvPr id="34830" name="Line 8"/>
            <p:cNvSpPr>
              <a:spLocks noChangeShapeType="1"/>
            </p:cNvSpPr>
            <p:nvPr/>
          </p:nvSpPr>
          <p:spPr bwMode="auto">
            <a:xfrm>
              <a:off x="2204" y="9752"/>
              <a:ext cx="819" cy="15"/>
            </a:xfrm>
            <a:prstGeom prst="line">
              <a:avLst/>
            </a:prstGeom>
            <a:noFill/>
            <a:ln w="63500">
              <a:solidFill>
                <a:srgbClr val="000000"/>
              </a:solidFill>
              <a:prstDash val="dash"/>
              <a:round/>
              <a:headEnd/>
              <a:tailEnd type="triangle" w="med" len="med"/>
            </a:ln>
          </p:spPr>
          <p:txBody>
            <a:bodyPr anchor="ctr"/>
            <a:lstStyle/>
            <a:p>
              <a:endParaRPr lang="ja-JP" altLang="en-US"/>
            </a:p>
          </p:txBody>
        </p:sp>
        <p:sp>
          <p:nvSpPr>
            <p:cNvPr id="34831" name="Line 9"/>
            <p:cNvSpPr>
              <a:spLocks noChangeShapeType="1"/>
            </p:cNvSpPr>
            <p:nvPr/>
          </p:nvSpPr>
          <p:spPr bwMode="auto">
            <a:xfrm flipV="1">
              <a:off x="2204" y="9878"/>
              <a:ext cx="819" cy="401"/>
            </a:xfrm>
            <a:prstGeom prst="line">
              <a:avLst/>
            </a:prstGeom>
            <a:noFill/>
            <a:ln w="63500">
              <a:solidFill>
                <a:srgbClr val="000000"/>
              </a:solidFill>
              <a:prstDash val="dash"/>
              <a:round/>
              <a:headEnd/>
              <a:tailEnd type="triangle" w="med" len="med"/>
            </a:ln>
          </p:spPr>
          <p:txBody>
            <a:bodyPr anchor="ctr"/>
            <a:lstStyle/>
            <a:p>
              <a:endParaRPr lang="ja-JP" altLang="en-US"/>
            </a:p>
          </p:txBody>
        </p:sp>
      </p:grpSp>
      <p:sp>
        <p:nvSpPr>
          <p:cNvPr id="34819" name="フッター プレースホルダ 1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34820" name="スライド番号プレースホルダ 1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37F96F62-9B6D-4074-8131-26C8FCD2D148}" type="slidenum">
              <a:rPr lang="ja-JP" altLang="en-US" smtClean="0"/>
              <a:pPr/>
              <a:t>41</a:t>
            </a:fld>
            <a:endParaRPr lang="ja-JP" altLang="en-US" smtClean="0"/>
          </a:p>
        </p:txBody>
      </p:sp>
      <p:sp>
        <p:nvSpPr>
          <p:cNvPr id="34822" name="テキスト ボックス 12"/>
          <p:cNvSpPr txBox="1">
            <a:spLocks noChangeArrowheads="1"/>
          </p:cNvSpPr>
          <p:nvPr/>
        </p:nvSpPr>
        <p:spPr bwMode="auto">
          <a:xfrm>
            <a:off x="4143375" y="3071813"/>
            <a:ext cx="1000125" cy="646112"/>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34823" name="テキスト ボックス 13"/>
          <p:cNvSpPr txBox="1">
            <a:spLocks noChangeArrowheads="1"/>
          </p:cNvSpPr>
          <p:nvPr/>
        </p:nvSpPr>
        <p:spPr bwMode="auto">
          <a:xfrm>
            <a:off x="4143375" y="41433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34824" name="テキスト ボックス 12"/>
          <p:cNvSpPr txBox="1">
            <a:spLocks noChangeArrowheads="1"/>
          </p:cNvSpPr>
          <p:nvPr/>
        </p:nvSpPr>
        <p:spPr bwMode="auto">
          <a:xfrm>
            <a:off x="4572000" y="1857375"/>
            <a:ext cx="2928938" cy="646113"/>
          </a:xfrm>
          <a:prstGeom prst="rect">
            <a:avLst/>
          </a:prstGeom>
          <a:noFill/>
          <a:ln w="9525">
            <a:noFill/>
            <a:miter lim="800000"/>
            <a:headEnd/>
            <a:tailEnd/>
          </a:ln>
        </p:spPr>
        <p:txBody>
          <a:bodyPr>
            <a:spAutoFit/>
          </a:bodyPr>
          <a:lstStyle/>
          <a:p>
            <a:r>
              <a:rPr lang="ja-JP" altLang="en-US" sz="3600">
                <a:latin typeface="Calibri" pitchFamily="34" charset="0"/>
              </a:rPr>
              <a:t>有意でない</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4821"/>
                                        </p:tgtEl>
                                        <p:attrNameLst>
                                          <p:attrName>style.visibility</p:attrName>
                                        </p:attrNameLst>
                                      </p:cBhvr>
                                      <p:to>
                                        <p:strVal val="visible"/>
                                      </p:to>
                                    </p:set>
                                    <p:anim calcmode="lin" valueType="num">
                                      <p:cBhvr additive="base">
                                        <p:cTn id="7" dur="500" fill="hold"/>
                                        <p:tgtEl>
                                          <p:spTgt spid="34821"/>
                                        </p:tgtEl>
                                        <p:attrNameLst>
                                          <p:attrName>ppt_x</p:attrName>
                                        </p:attrNameLst>
                                      </p:cBhvr>
                                      <p:tavLst>
                                        <p:tav tm="0">
                                          <p:val>
                                            <p:strVal val="#ppt_x"/>
                                          </p:val>
                                        </p:tav>
                                        <p:tav tm="100000">
                                          <p:val>
                                            <p:strVal val="#ppt_x"/>
                                          </p:val>
                                        </p:tav>
                                      </p:tavLst>
                                    </p:anim>
                                    <p:anim calcmode="lin" valueType="num">
                                      <p:cBhvr additive="base">
                                        <p:cTn id="8" dur="500" fill="hold"/>
                                        <p:tgtEl>
                                          <p:spTgt spid="3482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4822"/>
                                        </p:tgtEl>
                                        <p:attrNameLst>
                                          <p:attrName>style.visibility</p:attrName>
                                        </p:attrNameLst>
                                      </p:cBhvr>
                                      <p:to>
                                        <p:strVal val="visible"/>
                                      </p:to>
                                    </p:set>
                                    <p:anim calcmode="lin" valueType="num">
                                      <p:cBhvr additive="base">
                                        <p:cTn id="11" dur="500" fill="hold"/>
                                        <p:tgtEl>
                                          <p:spTgt spid="34822"/>
                                        </p:tgtEl>
                                        <p:attrNameLst>
                                          <p:attrName>ppt_x</p:attrName>
                                        </p:attrNameLst>
                                      </p:cBhvr>
                                      <p:tavLst>
                                        <p:tav tm="0">
                                          <p:val>
                                            <p:strVal val="#ppt_x"/>
                                          </p:val>
                                        </p:tav>
                                        <p:tav tm="100000">
                                          <p:val>
                                            <p:strVal val="#ppt_x"/>
                                          </p:val>
                                        </p:tav>
                                      </p:tavLst>
                                    </p:anim>
                                    <p:anim calcmode="lin" valueType="num">
                                      <p:cBhvr additive="base">
                                        <p:cTn id="12" dur="500" fill="hold"/>
                                        <p:tgtEl>
                                          <p:spTgt spid="3482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4823"/>
                                        </p:tgtEl>
                                        <p:attrNameLst>
                                          <p:attrName>style.visibility</p:attrName>
                                        </p:attrNameLst>
                                      </p:cBhvr>
                                      <p:to>
                                        <p:strVal val="visible"/>
                                      </p:to>
                                    </p:set>
                                    <p:anim calcmode="lin" valueType="num">
                                      <p:cBhvr additive="base">
                                        <p:cTn id="15" dur="500" fill="hold"/>
                                        <p:tgtEl>
                                          <p:spTgt spid="34823"/>
                                        </p:tgtEl>
                                        <p:attrNameLst>
                                          <p:attrName>ppt_x</p:attrName>
                                        </p:attrNameLst>
                                      </p:cBhvr>
                                      <p:tavLst>
                                        <p:tav tm="0">
                                          <p:val>
                                            <p:strVal val="#ppt_x"/>
                                          </p:val>
                                        </p:tav>
                                        <p:tav tm="100000">
                                          <p:val>
                                            <p:strVal val="#ppt_x"/>
                                          </p:val>
                                        </p:tav>
                                      </p:tavLst>
                                    </p:anim>
                                    <p:anim calcmode="lin" valueType="num">
                                      <p:cBhvr additive="base">
                                        <p:cTn id="16" dur="500" fill="hold"/>
                                        <p:tgtEl>
                                          <p:spTgt spid="3482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4824"/>
                                        </p:tgtEl>
                                        <p:attrNameLst>
                                          <p:attrName>style.visibility</p:attrName>
                                        </p:attrNameLst>
                                      </p:cBhvr>
                                      <p:to>
                                        <p:strVal val="visible"/>
                                      </p:to>
                                    </p:set>
                                    <p:anim calcmode="lin" valueType="num">
                                      <p:cBhvr additive="base">
                                        <p:cTn id="19" dur="500" fill="hold"/>
                                        <p:tgtEl>
                                          <p:spTgt spid="34824"/>
                                        </p:tgtEl>
                                        <p:attrNameLst>
                                          <p:attrName>ppt_x</p:attrName>
                                        </p:attrNameLst>
                                      </p:cBhvr>
                                      <p:tavLst>
                                        <p:tav tm="0">
                                          <p:val>
                                            <p:strVal val="#ppt_x"/>
                                          </p:val>
                                        </p:tav>
                                        <p:tav tm="100000">
                                          <p:val>
                                            <p:strVal val="#ppt_x"/>
                                          </p:val>
                                        </p:tav>
                                      </p:tavLst>
                                    </p:anim>
                                    <p:anim calcmode="lin" valueType="num">
                                      <p:cBhvr additive="base">
                                        <p:cTn id="20" dur="500" fill="hold"/>
                                        <p:tgtEl>
                                          <p:spTgt spid="348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p:bldP spid="34823" grpId="0"/>
      <p:bldP spid="3482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pPr eaLnBrk="1" fontAlgn="auto" hangingPunct="1">
              <a:spcAft>
                <a:spcPts val="0"/>
              </a:spcAft>
              <a:defRPr/>
            </a:pPr>
            <a:r>
              <a:rPr lang="en-US" altLang="ja-JP" dirty="0" smtClean="0"/>
              <a:t/>
            </a:r>
            <a:br>
              <a:rPr lang="en-US" altLang="ja-JP" dirty="0" smtClean="0"/>
            </a:br>
            <a:r>
              <a:rPr lang="ja-JP" altLang="en-US" dirty="0" smtClean="0"/>
              <a:t>なぜ？人による？調整変数？</a:t>
            </a:r>
          </a:p>
        </p:txBody>
      </p:sp>
      <p:grpSp>
        <p:nvGrpSpPr>
          <p:cNvPr id="35845" name="Group 2"/>
          <p:cNvGrpSpPr>
            <a:grpSpLocks noGrp="1"/>
          </p:cNvGrpSpPr>
          <p:nvPr/>
        </p:nvGrpSpPr>
        <p:grpSpPr bwMode="auto">
          <a:xfrm>
            <a:off x="500063" y="1597025"/>
            <a:ext cx="7769225" cy="4262438"/>
            <a:chOff x="786" y="9038"/>
            <a:chExt cx="3427" cy="1407"/>
          </a:xfrm>
        </p:grpSpPr>
        <p:sp>
          <p:nvSpPr>
            <p:cNvPr id="35853" name="Text Box 3"/>
            <p:cNvSpPr txBox="1">
              <a:spLocks noChangeArrowheads="1"/>
            </p:cNvSpPr>
            <p:nvPr/>
          </p:nvSpPr>
          <p:spPr bwMode="auto">
            <a:xfrm>
              <a:off x="3055" y="9501"/>
              <a:ext cx="1158" cy="513"/>
            </a:xfrm>
            <a:prstGeom prst="rect">
              <a:avLst/>
            </a:prstGeom>
            <a:solidFill>
              <a:srgbClr val="FFFFFF"/>
            </a:solidFill>
            <a:ln w="63500">
              <a:solidFill>
                <a:srgbClr val="00B050"/>
              </a:solidFill>
              <a:miter lim="800000"/>
              <a:headEnd/>
              <a:tailEnd/>
            </a:ln>
          </p:spPr>
          <p:txBody>
            <a:bodyPr anchor="ctr"/>
            <a:lstStyle/>
            <a:p>
              <a:pPr algn="ctr"/>
              <a:r>
                <a:rPr lang="en-US" altLang="ja-JP" sz="3600">
                  <a:latin typeface="Century" pitchFamily="18" charset="0"/>
                  <a:ea typeface="ＭＳ 明朝" pitchFamily="17" charset="-128"/>
                </a:rPr>
                <a:t>QOL</a:t>
              </a:r>
              <a:endParaRPr lang="ja-JP" altLang="ja-JP" sz="3600"/>
            </a:p>
          </p:txBody>
        </p:sp>
        <p:sp>
          <p:nvSpPr>
            <p:cNvPr id="35854" name="Text Box 4"/>
            <p:cNvSpPr txBox="1">
              <a:spLocks noChangeArrowheads="1"/>
            </p:cNvSpPr>
            <p:nvPr/>
          </p:nvSpPr>
          <p:spPr bwMode="auto">
            <a:xfrm>
              <a:off x="786" y="9038"/>
              <a:ext cx="1410" cy="222"/>
            </a:xfrm>
            <a:prstGeom prst="rect">
              <a:avLst/>
            </a:prstGeom>
            <a:solidFill>
              <a:srgbClr val="FFFFFF"/>
            </a:solidFill>
            <a:ln w="63500">
              <a:solidFill>
                <a:srgbClr val="00B050"/>
              </a:solidFill>
              <a:miter lim="800000"/>
              <a:headEnd/>
              <a:tailEnd/>
            </a:ln>
          </p:spPr>
          <p:txBody>
            <a:bodyPr anchor="ctr"/>
            <a:lstStyle/>
            <a:p>
              <a:pPr algn="ctr"/>
              <a:r>
                <a:rPr lang="ja-JP" altLang="en-US" sz="3200"/>
                <a:t>意思決定支援度</a:t>
              </a:r>
              <a:endParaRPr lang="ja-JP" altLang="ja-JP" sz="3200"/>
            </a:p>
          </p:txBody>
        </p:sp>
        <p:sp>
          <p:nvSpPr>
            <p:cNvPr id="35855" name="Text Box 5"/>
            <p:cNvSpPr txBox="1">
              <a:spLocks noChangeArrowheads="1"/>
            </p:cNvSpPr>
            <p:nvPr/>
          </p:nvSpPr>
          <p:spPr bwMode="auto">
            <a:xfrm>
              <a:off x="1164" y="9548"/>
              <a:ext cx="1032" cy="401"/>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t>問題の</a:t>
              </a:r>
              <a:endParaRPr lang="en-US" altLang="ja-JP" sz="3600"/>
            </a:p>
            <a:p>
              <a:pPr algn="ctr"/>
              <a:r>
                <a:rPr lang="ja-JP" altLang="en-US" sz="3600"/>
                <a:t>大きさ</a:t>
              </a:r>
              <a:endParaRPr lang="ja-JP" altLang="ja-JP" sz="3600"/>
            </a:p>
          </p:txBody>
        </p:sp>
        <p:sp>
          <p:nvSpPr>
            <p:cNvPr id="35856" name="Text Box 6"/>
            <p:cNvSpPr txBox="1">
              <a:spLocks noChangeArrowheads="1"/>
            </p:cNvSpPr>
            <p:nvPr/>
          </p:nvSpPr>
          <p:spPr bwMode="auto">
            <a:xfrm>
              <a:off x="795" y="10052"/>
              <a:ext cx="1386" cy="393"/>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200"/>
                <a:t>支援の必要性</a:t>
              </a:r>
              <a:endParaRPr lang="en-US" altLang="ja-JP" sz="3200"/>
            </a:p>
          </p:txBody>
        </p:sp>
        <p:sp>
          <p:nvSpPr>
            <p:cNvPr id="35857" name="Line 7"/>
            <p:cNvSpPr>
              <a:spLocks noChangeShapeType="1"/>
            </p:cNvSpPr>
            <p:nvPr/>
          </p:nvSpPr>
          <p:spPr bwMode="auto">
            <a:xfrm>
              <a:off x="2235" y="9171"/>
              <a:ext cx="788" cy="472"/>
            </a:xfrm>
            <a:prstGeom prst="line">
              <a:avLst/>
            </a:prstGeom>
            <a:noFill/>
            <a:ln w="63500">
              <a:solidFill>
                <a:srgbClr val="000000"/>
              </a:solidFill>
              <a:prstDash val="sysDash"/>
              <a:round/>
              <a:headEnd/>
              <a:tailEnd type="triangle" w="med" len="med"/>
            </a:ln>
          </p:spPr>
          <p:txBody>
            <a:bodyPr anchor="ctr"/>
            <a:lstStyle/>
            <a:p>
              <a:endParaRPr lang="ja-JP" altLang="en-US"/>
            </a:p>
          </p:txBody>
        </p:sp>
        <p:sp>
          <p:nvSpPr>
            <p:cNvPr id="35858" name="Line 8"/>
            <p:cNvSpPr>
              <a:spLocks noChangeShapeType="1"/>
            </p:cNvSpPr>
            <p:nvPr/>
          </p:nvSpPr>
          <p:spPr bwMode="auto">
            <a:xfrm flipV="1">
              <a:off x="2204" y="9430"/>
              <a:ext cx="410" cy="236"/>
            </a:xfrm>
            <a:prstGeom prst="line">
              <a:avLst/>
            </a:prstGeom>
            <a:noFill/>
            <a:ln w="63500">
              <a:solidFill>
                <a:srgbClr val="000000"/>
              </a:solidFill>
              <a:prstDash val="dash"/>
              <a:round/>
              <a:headEnd/>
              <a:tailEnd type="triangle" w="med" len="med"/>
            </a:ln>
          </p:spPr>
          <p:txBody>
            <a:bodyPr anchor="ctr"/>
            <a:lstStyle/>
            <a:p>
              <a:endParaRPr lang="ja-JP" altLang="en-US"/>
            </a:p>
          </p:txBody>
        </p:sp>
        <p:sp>
          <p:nvSpPr>
            <p:cNvPr id="35859" name="Line 9"/>
            <p:cNvSpPr>
              <a:spLocks noChangeShapeType="1"/>
            </p:cNvSpPr>
            <p:nvPr/>
          </p:nvSpPr>
          <p:spPr bwMode="auto">
            <a:xfrm flipV="1">
              <a:off x="2204" y="9501"/>
              <a:ext cx="504" cy="778"/>
            </a:xfrm>
            <a:prstGeom prst="line">
              <a:avLst/>
            </a:prstGeom>
            <a:noFill/>
            <a:ln w="63500">
              <a:solidFill>
                <a:srgbClr val="000000"/>
              </a:solidFill>
              <a:prstDash val="dash"/>
              <a:round/>
              <a:headEnd/>
              <a:tailEnd type="triangle" w="med" len="med"/>
            </a:ln>
          </p:spPr>
          <p:txBody>
            <a:bodyPr anchor="ctr"/>
            <a:lstStyle/>
            <a:p>
              <a:endParaRPr lang="ja-JP" altLang="en-US"/>
            </a:p>
          </p:txBody>
        </p:sp>
      </p:grpSp>
      <p:sp>
        <p:nvSpPr>
          <p:cNvPr id="35843" name="フッター プレースホルダ 18"/>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35844" name="スライド番号プレースホルダ 17"/>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6F07548E-9B47-4874-B13F-27336119E86B}" type="slidenum">
              <a:rPr lang="ja-JP" altLang="en-US" smtClean="0"/>
              <a:pPr/>
              <a:t>42</a:t>
            </a:fld>
            <a:endParaRPr lang="ja-JP" altLang="en-US" smtClean="0"/>
          </a:p>
        </p:txBody>
      </p:sp>
      <p:sp>
        <p:nvSpPr>
          <p:cNvPr id="35846" name="テキスト ボックス 12"/>
          <p:cNvSpPr txBox="1">
            <a:spLocks noChangeArrowheads="1"/>
          </p:cNvSpPr>
          <p:nvPr/>
        </p:nvSpPr>
        <p:spPr bwMode="auto">
          <a:xfrm>
            <a:off x="3857620" y="3214686"/>
            <a:ext cx="1000125" cy="646112"/>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
        <p:nvSpPr>
          <p:cNvPr id="35847" name="テキスト ボックス 13"/>
          <p:cNvSpPr txBox="1">
            <a:spLocks noChangeArrowheads="1"/>
          </p:cNvSpPr>
          <p:nvPr/>
        </p:nvSpPr>
        <p:spPr bwMode="auto">
          <a:xfrm>
            <a:off x="4286248" y="4143380"/>
            <a:ext cx="1000125" cy="646113"/>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
        <p:nvSpPr>
          <p:cNvPr id="35848" name="テキスト ボックス 12"/>
          <p:cNvSpPr txBox="1">
            <a:spLocks noChangeArrowheads="1"/>
          </p:cNvSpPr>
          <p:nvPr/>
        </p:nvSpPr>
        <p:spPr bwMode="auto">
          <a:xfrm>
            <a:off x="4572000" y="1857375"/>
            <a:ext cx="2571750" cy="646113"/>
          </a:xfrm>
          <a:prstGeom prst="rect">
            <a:avLst/>
          </a:prstGeom>
          <a:noFill/>
          <a:ln w="9525">
            <a:noFill/>
            <a:miter lim="800000"/>
            <a:headEnd/>
            <a:tailEnd/>
          </a:ln>
        </p:spPr>
        <p:txBody>
          <a:bodyPr>
            <a:spAutoFit/>
          </a:bodyPr>
          <a:lstStyle/>
          <a:p>
            <a:r>
              <a:rPr lang="ja-JP" altLang="en-US" sz="3600">
                <a:latin typeface="Calibri" pitchFamily="34" charset="0"/>
              </a:rPr>
              <a:t>有意でない</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5845"/>
                                        </p:tgtEl>
                                        <p:attrNameLst>
                                          <p:attrName>style.visibility</p:attrName>
                                        </p:attrNameLst>
                                      </p:cBhvr>
                                      <p:to>
                                        <p:strVal val="visible"/>
                                      </p:to>
                                    </p:set>
                                    <p:anim calcmode="lin" valueType="num">
                                      <p:cBhvr additive="base">
                                        <p:cTn id="7" dur="500" fill="hold"/>
                                        <p:tgtEl>
                                          <p:spTgt spid="35845"/>
                                        </p:tgtEl>
                                        <p:attrNameLst>
                                          <p:attrName>ppt_x</p:attrName>
                                        </p:attrNameLst>
                                      </p:cBhvr>
                                      <p:tavLst>
                                        <p:tav tm="0">
                                          <p:val>
                                            <p:strVal val="#ppt_x"/>
                                          </p:val>
                                        </p:tav>
                                        <p:tav tm="100000">
                                          <p:val>
                                            <p:strVal val="#ppt_x"/>
                                          </p:val>
                                        </p:tav>
                                      </p:tavLst>
                                    </p:anim>
                                    <p:anim calcmode="lin" valueType="num">
                                      <p:cBhvr additive="base">
                                        <p:cTn id="8" dur="500" fill="hold"/>
                                        <p:tgtEl>
                                          <p:spTgt spid="3584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5846"/>
                                        </p:tgtEl>
                                        <p:attrNameLst>
                                          <p:attrName>style.visibility</p:attrName>
                                        </p:attrNameLst>
                                      </p:cBhvr>
                                      <p:to>
                                        <p:strVal val="visible"/>
                                      </p:to>
                                    </p:set>
                                    <p:anim calcmode="lin" valueType="num">
                                      <p:cBhvr additive="base">
                                        <p:cTn id="11" dur="500" fill="hold"/>
                                        <p:tgtEl>
                                          <p:spTgt spid="35846"/>
                                        </p:tgtEl>
                                        <p:attrNameLst>
                                          <p:attrName>ppt_x</p:attrName>
                                        </p:attrNameLst>
                                      </p:cBhvr>
                                      <p:tavLst>
                                        <p:tav tm="0">
                                          <p:val>
                                            <p:strVal val="#ppt_x"/>
                                          </p:val>
                                        </p:tav>
                                        <p:tav tm="100000">
                                          <p:val>
                                            <p:strVal val="#ppt_x"/>
                                          </p:val>
                                        </p:tav>
                                      </p:tavLst>
                                    </p:anim>
                                    <p:anim calcmode="lin" valueType="num">
                                      <p:cBhvr additive="base">
                                        <p:cTn id="12" dur="500" fill="hold"/>
                                        <p:tgtEl>
                                          <p:spTgt spid="3584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5847"/>
                                        </p:tgtEl>
                                        <p:attrNameLst>
                                          <p:attrName>style.visibility</p:attrName>
                                        </p:attrNameLst>
                                      </p:cBhvr>
                                      <p:to>
                                        <p:strVal val="visible"/>
                                      </p:to>
                                    </p:set>
                                    <p:anim calcmode="lin" valueType="num">
                                      <p:cBhvr additive="base">
                                        <p:cTn id="15" dur="500" fill="hold"/>
                                        <p:tgtEl>
                                          <p:spTgt spid="35847"/>
                                        </p:tgtEl>
                                        <p:attrNameLst>
                                          <p:attrName>ppt_x</p:attrName>
                                        </p:attrNameLst>
                                      </p:cBhvr>
                                      <p:tavLst>
                                        <p:tav tm="0">
                                          <p:val>
                                            <p:strVal val="#ppt_x"/>
                                          </p:val>
                                        </p:tav>
                                        <p:tav tm="100000">
                                          <p:val>
                                            <p:strVal val="#ppt_x"/>
                                          </p:val>
                                        </p:tav>
                                      </p:tavLst>
                                    </p:anim>
                                    <p:anim calcmode="lin" valueType="num">
                                      <p:cBhvr additive="base">
                                        <p:cTn id="16" dur="500" fill="hold"/>
                                        <p:tgtEl>
                                          <p:spTgt spid="3584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5848"/>
                                        </p:tgtEl>
                                        <p:attrNameLst>
                                          <p:attrName>style.visibility</p:attrName>
                                        </p:attrNameLst>
                                      </p:cBhvr>
                                      <p:to>
                                        <p:strVal val="visible"/>
                                      </p:to>
                                    </p:set>
                                    <p:anim calcmode="lin" valueType="num">
                                      <p:cBhvr additive="base">
                                        <p:cTn id="19" dur="500" fill="hold"/>
                                        <p:tgtEl>
                                          <p:spTgt spid="35848"/>
                                        </p:tgtEl>
                                        <p:attrNameLst>
                                          <p:attrName>ppt_x</p:attrName>
                                        </p:attrNameLst>
                                      </p:cBhvr>
                                      <p:tavLst>
                                        <p:tav tm="0">
                                          <p:val>
                                            <p:strVal val="#ppt_x"/>
                                          </p:val>
                                        </p:tav>
                                        <p:tav tm="100000">
                                          <p:val>
                                            <p:strVal val="#ppt_x"/>
                                          </p:val>
                                        </p:tav>
                                      </p:tavLst>
                                    </p:anim>
                                    <p:anim calcmode="lin" valueType="num">
                                      <p:cBhvr additive="base">
                                        <p:cTn id="20" dur="500" fill="hold"/>
                                        <p:tgtEl>
                                          <p:spTgt spid="358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6" grpId="0"/>
      <p:bldP spid="35847" grpId="0"/>
      <p:bldP spid="3584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p:nvPr>
        </p:nvSpPr>
        <p:spPr/>
        <p:txBody>
          <a:bodyPr>
            <a:normAutofit/>
          </a:bodyPr>
          <a:lstStyle/>
          <a:p>
            <a:pPr eaLnBrk="1" hangingPunct="1"/>
            <a:r>
              <a:rPr lang="ja-JP" altLang="en-US" dirty="0" smtClean="0"/>
              <a:t>第３の変数の存在と対処</a:t>
            </a:r>
          </a:p>
        </p:txBody>
      </p:sp>
      <p:sp>
        <p:nvSpPr>
          <p:cNvPr id="36869" name="コンテンツ プレースホルダ 2"/>
          <p:cNvSpPr>
            <a:spLocks noGrp="1"/>
          </p:cNvSpPr>
          <p:nvPr>
            <p:ph idx="1"/>
          </p:nvPr>
        </p:nvSpPr>
        <p:spPr/>
        <p:txBody>
          <a:bodyPr/>
          <a:lstStyle/>
          <a:p>
            <a:pPr eaLnBrk="1" hangingPunct="1"/>
            <a:r>
              <a:rPr lang="ja-JP" altLang="en-US" dirty="0" smtClean="0"/>
              <a:t>本当は関連がないのに見せかけの関連を生む交絡変数は常にありえる</a:t>
            </a:r>
            <a:endParaRPr lang="en-US" altLang="ja-JP" dirty="0" smtClean="0"/>
          </a:p>
          <a:p>
            <a:pPr eaLnBrk="1" hangingPunct="1"/>
            <a:r>
              <a:rPr lang="ja-JP" altLang="en-US" dirty="0" smtClean="0"/>
              <a:t>それとは別に、目的変数と説明変数の間の因果の流れに影響する変数（媒介変数と調整変数）がありえる</a:t>
            </a:r>
            <a:endParaRPr lang="en-US" altLang="ja-JP" dirty="0" smtClean="0"/>
          </a:p>
          <a:p>
            <a:pPr eaLnBrk="1" hangingPunct="1"/>
            <a:r>
              <a:rPr lang="ja-JP" altLang="en-US" dirty="0" smtClean="0"/>
              <a:t>どうするか？</a:t>
            </a:r>
            <a:endParaRPr lang="en-US" altLang="ja-JP" dirty="0" smtClean="0"/>
          </a:p>
          <a:p>
            <a:pPr eaLnBrk="1" hangingPunct="1"/>
            <a:r>
              <a:rPr lang="ja-JP" altLang="en-US" dirty="0" smtClean="0"/>
              <a:t>それが影響しない研究デザイン</a:t>
            </a:r>
            <a:endParaRPr lang="en-US" altLang="ja-JP" dirty="0" smtClean="0"/>
          </a:p>
          <a:p>
            <a:pPr eaLnBrk="1" hangingPunct="1"/>
            <a:r>
              <a:rPr lang="ja-JP" altLang="en-US" dirty="0" smtClean="0"/>
              <a:t>それを分析に取り入れた多変量解析（気をつけることがたくさんあるので注意）</a:t>
            </a:r>
            <a:endParaRPr lang="en-US" altLang="ja-JP" dirty="0" smtClean="0"/>
          </a:p>
          <a:p>
            <a:pPr eaLnBrk="1" hangingPunct="1"/>
            <a:endParaRPr lang="ja-JP" altLang="en-US" dirty="0" smtClean="0"/>
          </a:p>
        </p:txBody>
      </p:sp>
      <p:sp>
        <p:nvSpPr>
          <p:cNvPr id="36867" name="フッター プレースホルダ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36868" name="スライド番号プレースホルダ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55E116CD-0CF4-4B01-800F-45576C074D51}" type="slidenum">
              <a:rPr lang="ja-JP" altLang="en-US" smtClean="0"/>
              <a:pPr/>
              <a:t>43</a:t>
            </a:fld>
            <a:endParaRPr lang="ja-JP" altLang="en-US" smtClean="0"/>
          </a:p>
        </p:txBody>
      </p:sp>
    </p:spTree>
  </p:cSld>
  <p:clrMapOvr>
    <a:masterClrMapping/>
  </p:clrMapOvr>
  <p:transition>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pPr eaLnBrk="1" fontAlgn="auto" hangingPunct="1">
              <a:spcAft>
                <a:spcPts val="0"/>
              </a:spcAft>
              <a:defRPr/>
            </a:pPr>
            <a:r>
              <a:rPr lang="ja-JP" altLang="en-US" dirty="0" smtClean="0"/>
              <a:t>第３の変数のないデザイン</a:t>
            </a:r>
            <a:endParaRPr lang="en-US" altLang="ja-JP" dirty="0" smtClean="0"/>
          </a:p>
        </p:txBody>
      </p:sp>
      <p:sp>
        <p:nvSpPr>
          <p:cNvPr id="37893" name="コンテンツ プレースホルダ 3"/>
          <p:cNvSpPr>
            <a:spLocks noGrp="1"/>
          </p:cNvSpPr>
          <p:nvPr>
            <p:ph idx="1"/>
          </p:nvPr>
        </p:nvSpPr>
        <p:spPr/>
        <p:txBody>
          <a:bodyPr/>
          <a:lstStyle/>
          <a:p>
            <a:pPr eaLnBrk="1" hangingPunct="1"/>
            <a:endParaRPr lang="en-US" altLang="ja-JP" dirty="0" smtClean="0"/>
          </a:p>
          <a:p>
            <a:r>
              <a:rPr lang="ja-JP" altLang="en-US" dirty="0" smtClean="0"/>
              <a:t>第３の変数の違いで説明変数に違いがないようにする</a:t>
            </a:r>
            <a:endParaRPr lang="en-US" altLang="ja-JP" dirty="0" smtClean="0"/>
          </a:p>
          <a:p>
            <a:pPr eaLnBrk="1" hangingPunct="1"/>
            <a:r>
              <a:rPr lang="ja-JP" altLang="en-US" dirty="0" smtClean="0"/>
              <a:t>説明変数の違い以外は条件はみな同じにする</a:t>
            </a:r>
            <a:endParaRPr lang="en-US" altLang="ja-JP" dirty="0" smtClean="0"/>
          </a:p>
          <a:p>
            <a:pPr eaLnBrk="1" hangingPunct="1"/>
            <a:r>
              <a:rPr lang="ja-JP" altLang="en-US" dirty="0" smtClean="0"/>
              <a:t>セルフケア能力やストレス対処能力によって意思決定支援に差がないようにする</a:t>
            </a:r>
            <a:endParaRPr lang="en-US" altLang="ja-JP" dirty="0" smtClean="0"/>
          </a:p>
          <a:p>
            <a:pPr eaLnBrk="1" hangingPunct="1"/>
            <a:r>
              <a:rPr lang="ja-JP" altLang="en-US" dirty="0" smtClean="0"/>
              <a:t>観察研究ではマッチング</a:t>
            </a:r>
            <a:endParaRPr lang="en-US" altLang="ja-JP" dirty="0" smtClean="0"/>
          </a:p>
          <a:p>
            <a:pPr eaLnBrk="1" hangingPunct="1"/>
            <a:r>
              <a:rPr lang="ja-JP" altLang="en-US" dirty="0" smtClean="0"/>
              <a:t>介入研究では無作為化割り付け（</a:t>
            </a:r>
            <a:r>
              <a:rPr lang="en-US" altLang="ja-JP" dirty="0" smtClean="0"/>
              <a:t>RCT</a:t>
            </a:r>
            <a:r>
              <a:rPr lang="ja-JP" altLang="en-US" dirty="0" smtClean="0"/>
              <a:t>）</a:t>
            </a:r>
          </a:p>
        </p:txBody>
      </p:sp>
      <p:sp>
        <p:nvSpPr>
          <p:cNvPr id="37891" name="フッター プレースホルダ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37892" name="スライド番号プレースホルダ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56186BE6-1E6E-4A21-AAE1-D5018F73BA3D}" type="slidenum">
              <a:rPr lang="ja-JP" altLang="en-US" smtClean="0"/>
              <a:pPr/>
              <a:t>44</a:t>
            </a:fld>
            <a:endParaRPr lang="ja-JP" altLang="en-US" smtClean="0"/>
          </a:p>
        </p:txBody>
      </p:sp>
    </p:spTree>
  </p:cSld>
  <p:clrMapOvr>
    <a:masterClrMapping/>
  </p:clrMapOvr>
  <p:transition>
    <p:rand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eaLnBrk="1" fontAlgn="auto" hangingPunct="1">
              <a:spcAft>
                <a:spcPts val="0"/>
              </a:spcAft>
              <a:defRPr/>
            </a:pPr>
            <a:r>
              <a:rPr lang="ja-JP" altLang="en-US" dirty="0" smtClean="0"/>
              <a:t>多変量解析</a:t>
            </a:r>
          </a:p>
        </p:txBody>
      </p:sp>
      <p:grpSp>
        <p:nvGrpSpPr>
          <p:cNvPr id="3" name="Group 2"/>
          <p:cNvGrpSpPr>
            <a:grpSpLocks noGrp="1"/>
          </p:cNvGrpSpPr>
          <p:nvPr/>
        </p:nvGrpSpPr>
        <p:grpSpPr bwMode="auto">
          <a:xfrm>
            <a:off x="500063" y="1597025"/>
            <a:ext cx="7769225" cy="4262438"/>
            <a:chOff x="786" y="9038"/>
            <a:chExt cx="3427" cy="1407"/>
          </a:xfrm>
        </p:grpSpPr>
        <p:sp>
          <p:nvSpPr>
            <p:cNvPr id="32782" name="Text Box 3"/>
            <p:cNvSpPr txBox="1">
              <a:spLocks noChangeArrowheads="1"/>
            </p:cNvSpPr>
            <p:nvPr/>
          </p:nvSpPr>
          <p:spPr bwMode="auto">
            <a:xfrm>
              <a:off x="3055" y="9501"/>
              <a:ext cx="1158" cy="513"/>
            </a:xfrm>
            <a:prstGeom prst="rect">
              <a:avLst/>
            </a:prstGeom>
            <a:solidFill>
              <a:srgbClr val="FFFFFF"/>
            </a:solidFill>
            <a:ln w="63500">
              <a:solidFill>
                <a:srgbClr val="00B050"/>
              </a:solidFill>
              <a:miter lim="800000"/>
              <a:headEnd/>
              <a:tailEnd/>
            </a:ln>
          </p:spPr>
          <p:txBody>
            <a:bodyPr anchor="ctr"/>
            <a:lstStyle/>
            <a:p>
              <a:pPr algn="ctr"/>
              <a:r>
                <a:rPr lang="en-US" altLang="ja-JP" sz="3600">
                  <a:latin typeface="Century" pitchFamily="18" charset="0"/>
                  <a:ea typeface="ＭＳ 明朝" pitchFamily="17" charset="-128"/>
                </a:rPr>
                <a:t>QOL</a:t>
              </a:r>
              <a:endParaRPr lang="ja-JP" altLang="ja-JP" sz="3600"/>
            </a:p>
          </p:txBody>
        </p:sp>
        <p:sp>
          <p:nvSpPr>
            <p:cNvPr id="32783" name="Text Box 4"/>
            <p:cNvSpPr txBox="1">
              <a:spLocks noChangeArrowheads="1"/>
            </p:cNvSpPr>
            <p:nvPr/>
          </p:nvSpPr>
          <p:spPr bwMode="auto">
            <a:xfrm>
              <a:off x="786" y="9038"/>
              <a:ext cx="1410" cy="222"/>
            </a:xfrm>
            <a:prstGeom prst="rect">
              <a:avLst/>
            </a:prstGeom>
            <a:solidFill>
              <a:srgbClr val="FFFFFF"/>
            </a:solidFill>
            <a:ln w="63500">
              <a:solidFill>
                <a:srgbClr val="00B050"/>
              </a:solidFill>
              <a:miter lim="800000"/>
              <a:headEnd/>
              <a:tailEnd/>
            </a:ln>
          </p:spPr>
          <p:txBody>
            <a:bodyPr anchor="ctr"/>
            <a:lstStyle/>
            <a:p>
              <a:pPr algn="ctr"/>
              <a:r>
                <a:rPr lang="ja-JP" altLang="en-US" sz="3200" dirty="0"/>
                <a:t>意思決定</a:t>
              </a:r>
              <a:r>
                <a:rPr lang="ja-JP" altLang="en-US" sz="3200" dirty="0" smtClean="0"/>
                <a:t>支援</a:t>
              </a:r>
              <a:endParaRPr lang="ja-JP" altLang="ja-JP" sz="3200" dirty="0"/>
            </a:p>
          </p:txBody>
        </p:sp>
        <p:sp>
          <p:nvSpPr>
            <p:cNvPr id="32784" name="Text Box 5"/>
            <p:cNvSpPr txBox="1">
              <a:spLocks noChangeArrowheads="1"/>
            </p:cNvSpPr>
            <p:nvPr/>
          </p:nvSpPr>
          <p:spPr bwMode="auto">
            <a:xfrm>
              <a:off x="1069" y="9596"/>
              <a:ext cx="1261" cy="283"/>
            </a:xfrm>
            <a:prstGeom prst="rect">
              <a:avLst/>
            </a:prstGeom>
            <a:solidFill>
              <a:srgbClr val="FFFFFF"/>
            </a:solidFill>
            <a:ln w="63500">
              <a:solidFill>
                <a:srgbClr val="00B050"/>
              </a:solidFill>
              <a:prstDash val="solid"/>
              <a:miter lim="800000"/>
              <a:headEnd/>
              <a:tailEnd/>
            </a:ln>
          </p:spPr>
          <p:txBody>
            <a:bodyPr anchor="ctr"/>
            <a:lstStyle/>
            <a:p>
              <a:pPr algn="ctr"/>
              <a:r>
                <a:rPr lang="ja-JP" altLang="en-US" sz="3200" dirty="0"/>
                <a:t>セルフケア能力</a:t>
              </a:r>
              <a:endParaRPr lang="ja-JP" sz="3200" dirty="0"/>
            </a:p>
          </p:txBody>
        </p:sp>
        <p:sp>
          <p:nvSpPr>
            <p:cNvPr id="11277" name="Text Box 6"/>
            <p:cNvSpPr txBox="1">
              <a:spLocks noChangeArrowheads="1"/>
            </p:cNvSpPr>
            <p:nvPr/>
          </p:nvSpPr>
          <p:spPr bwMode="auto">
            <a:xfrm>
              <a:off x="795" y="10138"/>
              <a:ext cx="1472" cy="307"/>
            </a:xfrm>
            <a:prstGeom prst="rect">
              <a:avLst/>
            </a:prstGeom>
            <a:solidFill>
              <a:srgbClr val="FFFFFF"/>
            </a:solidFill>
            <a:ln w="63500">
              <a:solidFill>
                <a:srgbClr val="00B050"/>
              </a:solidFill>
              <a:prstDash val="solid"/>
              <a:miter lim="800000"/>
              <a:headEnd/>
              <a:tailEnd/>
            </a:ln>
          </p:spPr>
          <p:txBody>
            <a:bodyPr anchor="ctr"/>
            <a:lstStyle/>
            <a:p>
              <a:pPr algn="ctr">
                <a:defRPr/>
              </a:pPr>
              <a:r>
                <a:rPr lang="ja-JP" altLang="en-US" sz="3200" dirty="0" smtClean="0">
                  <a:latin typeface="+mn-ea"/>
                  <a:ea typeface="+mn-ea"/>
                </a:rPr>
                <a:t>ストレス対処能力</a:t>
              </a:r>
              <a:endParaRPr lang="en-US" altLang="ja-JP" sz="3200" dirty="0">
                <a:latin typeface="+mn-ea"/>
                <a:ea typeface="+mn-ea"/>
              </a:endParaRPr>
            </a:p>
          </p:txBody>
        </p:sp>
        <p:sp>
          <p:nvSpPr>
            <p:cNvPr id="32786" name="Line 8"/>
            <p:cNvSpPr>
              <a:spLocks noChangeShapeType="1"/>
            </p:cNvSpPr>
            <p:nvPr/>
          </p:nvSpPr>
          <p:spPr bwMode="auto">
            <a:xfrm>
              <a:off x="2362" y="9713"/>
              <a:ext cx="661" cy="54"/>
            </a:xfrm>
            <a:prstGeom prst="line">
              <a:avLst/>
            </a:prstGeom>
            <a:noFill/>
            <a:ln w="63500">
              <a:solidFill>
                <a:srgbClr val="FF0000"/>
              </a:solidFill>
              <a:prstDash val="solid"/>
              <a:round/>
              <a:headEnd/>
              <a:tailEnd type="triangle" w="med" len="med"/>
            </a:ln>
          </p:spPr>
          <p:txBody>
            <a:bodyPr anchor="ctr"/>
            <a:lstStyle/>
            <a:p>
              <a:endParaRPr lang="ja-JP" altLang="en-US"/>
            </a:p>
          </p:txBody>
        </p:sp>
        <p:sp>
          <p:nvSpPr>
            <p:cNvPr id="32787" name="Line 9"/>
            <p:cNvSpPr>
              <a:spLocks noChangeShapeType="1"/>
            </p:cNvSpPr>
            <p:nvPr/>
          </p:nvSpPr>
          <p:spPr bwMode="auto">
            <a:xfrm flipV="1">
              <a:off x="2299" y="9878"/>
              <a:ext cx="724" cy="402"/>
            </a:xfrm>
            <a:prstGeom prst="line">
              <a:avLst/>
            </a:prstGeom>
            <a:noFill/>
            <a:ln w="63500">
              <a:solidFill>
                <a:srgbClr val="FF0000"/>
              </a:solidFill>
              <a:prstDash val="solid"/>
              <a:round/>
              <a:headEnd/>
              <a:tailEnd type="triangle" w="med" len="med"/>
            </a:ln>
          </p:spPr>
          <p:txBody>
            <a:bodyPr anchor="ctr"/>
            <a:lstStyle/>
            <a:p>
              <a:endParaRPr lang="ja-JP" altLang="en-US"/>
            </a:p>
          </p:txBody>
        </p:sp>
      </p:grpSp>
      <p:sp>
        <p:nvSpPr>
          <p:cNvPr id="32771" name="フッター プレースホルダ 16"/>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32772" name="スライド番号プレースホルダ 15"/>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0C8EA5D1-9E8E-48D5-BD7F-52064A56C21E}" type="slidenum">
              <a:rPr lang="ja-JP" altLang="en-US" smtClean="0"/>
              <a:pPr/>
              <a:t>45</a:t>
            </a:fld>
            <a:endParaRPr lang="ja-JP" altLang="en-US" smtClean="0"/>
          </a:p>
        </p:txBody>
      </p:sp>
      <p:sp>
        <p:nvSpPr>
          <p:cNvPr id="32776" name="Line 8"/>
          <p:cNvSpPr>
            <a:spLocks noChangeShapeType="1"/>
          </p:cNvSpPr>
          <p:nvPr/>
        </p:nvSpPr>
        <p:spPr bwMode="auto">
          <a:xfrm flipH="1" flipV="1">
            <a:off x="1714500" y="2286000"/>
            <a:ext cx="142875" cy="1000125"/>
          </a:xfrm>
          <a:prstGeom prst="line">
            <a:avLst/>
          </a:prstGeom>
          <a:noFill/>
          <a:ln w="63500">
            <a:solidFill>
              <a:srgbClr val="FF0000"/>
            </a:solidFill>
            <a:prstDash val="solid"/>
            <a:round/>
            <a:headEnd/>
            <a:tailEnd type="triangle" w="med" len="med"/>
          </a:ln>
        </p:spPr>
        <p:txBody>
          <a:bodyPr anchor="ctr"/>
          <a:lstStyle/>
          <a:p>
            <a:endParaRPr lang="ja-JP" altLang="en-US"/>
          </a:p>
        </p:txBody>
      </p:sp>
      <p:sp>
        <p:nvSpPr>
          <p:cNvPr id="32777" name="Line 8"/>
          <p:cNvSpPr>
            <a:spLocks noChangeShapeType="1"/>
          </p:cNvSpPr>
          <p:nvPr/>
        </p:nvSpPr>
        <p:spPr bwMode="auto">
          <a:xfrm flipH="1" flipV="1">
            <a:off x="714375" y="2286000"/>
            <a:ext cx="142875" cy="2643188"/>
          </a:xfrm>
          <a:prstGeom prst="line">
            <a:avLst/>
          </a:prstGeom>
          <a:noFill/>
          <a:ln w="63500">
            <a:solidFill>
              <a:srgbClr val="FF0000"/>
            </a:solidFill>
            <a:prstDash val="solid"/>
            <a:round/>
            <a:headEnd/>
            <a:tailEnd type="triangle" w="med" len="med"/>
          </a:ln>
        </p:spPr>
        <p:txBody>
          <a:bodyPr anchor="ctr"/>
          <a:lstStyle/>
          <a:p>
            <a:endParaRPr lang="ja-JP" altLang="en-US"/>
          </a:p>
        </p:txBody>
      </p:sp>
      <p:cxnSp>
        <p:nvCxnSpPr>
          <p:cNvPr id="19" name="直線矢印コネクタ 18"/>
          <p:cNvCxnSpPr>
            <a:stCxn id="32783" idx="3"/>
          </p:cNvCxnSpPr>
          <p:nvPr/>
        </p:nvCxnSpPr>
        <p:spPr>
          <a:xfrm>
            <a:off x="3697288" y="1933575"/>
            <a:ext cx="1874837" cy="1495425"/>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781" name="テキスト ボックス 12"/>
          <p:cNvSpPr txBox="1">
            <a:spLocks noChangeArrowheads="1"/>
          </p:cNvSpPr>
          <p:nvPr/>
        </p:nvSpPr>
        <p:spPr bwMode="auto">
          <a:xfrm>
            <a:off x="5000628" y="1571612"/>
            <a:ext cx="3214698" cy="1200329"/>
          </a:xfrm>
          <a:prstGeom prst="rect">
            <a:avLst/>
          </a:prstGeom>
          <a:noFill/>
          <a:ln w="9525">
            <a:noFill/>
            <a:miter lim="800000"/>
            <a:headEnd/>
            <a:tailEnd/>
          </a:ln>
        </p:spPr>
        <p:txBody>
          <a:bodyPr wrap="square">
            <a:spAutoFit/>
          </a:bodyPr>
          <a:lstStyle/>
          <a:p>
            <a:r>
              <a:rPr lang="ja-JP" altLang="en-US" sz="3600" dirty="0" smtClean="0">
                <a:latin typeface="Calibri" pitchFamily="34" charset="0"/>
              </a:rPr>
              <a:t>全変数を測定して関連をみる</a:t>
            </a:r>
            <a:endParaRPr lang="ja-JP" altLang="en-US" sz="3600" dirty="0">
              <a:latin typeface="Calibri" pitchFamily="34" charset="0"/>
            </a:endParaRPr>
          </a:p>
        </p:txBody>
      </p:sp>
      <p:sp>
        <p:nvSpPr>
          <p:cNvPr id="20" name="Line 8"/>
          <p:cNvSpPr>
            <a:spLocks noChangeShapeType="1"/>
          </p:cNvSpPr>
          <p:nvPr/>
        </p:nvSpPr>
        <p:spPr bwMode="auto">
          <a:xfrm flipV="1">
            <a:off x="2240265" y="4214818"/>
            <a:ext cx="45719" cy="642942"/>
          </a:xfrm>
          <a:prstGeom prst="line">
            <a:avLst/>
          </a:prstGeom>
          <a:noFill/>
          <a:ln w="63500">
            <a:solidFill>
              <a:srgbClr val="FF0000"/>
            </a:solidFill>
            <a:prstDash val="solid"/>
            <a:round/>
            <a:headEnd/>
            <a:tailEnd type="triangle" w="med" len="med"/>
          </a:ln>
        </p:spPr>
        <p:txBody>
          <a:bodyPr anchor="ctr"/>
          <a:lstStyle/>
          <a:p>
            <a:endParaRPr lang="ja-JP"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2776"/>
                                        </p:tgtEl>
                                        <p:attrNameLst>
                                          <p:attrName>style.visibility</p:attrName>
                                        </p:attrNameLst>
                                      </p:cBhvr>
                                      <p:to>
                                        <p:strVal val="visible"/>
                                      </p:to>
                                    </p:set>
                                    <p:anim calcmode="lin" valueType="num">
                                      <p:cBhvr additive="base">
                                        <p:cTn id="11" dur="500" fill="hold"/>
                                        <p:tgtEl>
                                          <p:spTgt spid="32776"/>
                                        </p:tgtEl>
                                        <p:attrNameLst>
                                          <p:attrName>ppt_x</p:attrName>
                                        </p:attrNameLst>
                                      </p:cBhvr>
                                      <p:tavLst>
                                        <p:tav tm="0">
                                          <p:val>
                                            <p:strVal val="#ppt_x"/>
                                          </p:val>
                                        </p:tav>
                                        <p:tav tm="100000">
                                          <p:val>
                                            <p:strVal val="#ppt_x"/>
                                          </p:val>
                                        </p:tav>
                                      </p:tavLst>
                                    </p:anim>
                                    <p:anim calcmode="lin" valueType="num">
                                      <p:cBhvr additive="base">
                                        <p:cTn id="12" dur="500" fill="hold"/>
                                        <p:tgtEl>
                                          <p:spTgt spid="3277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2777"/>
                                        </p:tgtEl>
                                        <p:attrNameLst>
                                          <p:attrName>style.visibility</p:attrName>
                                        </p:attrNameLst>
                                      </p:cBhvr>
                                      <p:to>
                                        <p:strVal val="visible"/>
                                      </p:to>
                                    </p:set>
                                    <p:anim calcmode="lin" valueType="num">
                                      <p:cBhvr additive="base">
                                        <p:cTn id="15" dur="500" fill="hold"/>
                                        <p:tgtEl>
                                          <p:spTgt spid="32777"/>
                                        </p:tgtEl>
                                        <p:attrNameLst>
                                          <p:attrName>ppt_x</p:attrName>
                                        </p:attrNameLst>
                                      </p:cBhvr>
                                      <p:tavLst>
                                        <p:tav tm="0">
                                          <p:val>
                                            <p:strVal val="#ppt_x"/>
                                          </p:val>
                                        </p:tav>
                                        <p:tav tm="100000">
                                          <p:val>
                                            <p:strVal val="#ppt_x"/>
                                          </p:val>
                                        </p:tav>
                                      </p:tavLst>
                                    </p:anim>
                                    <p:anim calcmode="lin" valueType="num">
                                      <p:cBhvr additive="base">
                                        <p:cTn id="16" dur="500" fill="hold"/>
                                        <p:tgtEl>
                                          <p:spTgt spid="3277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2781"/>
                                        </p:tgtEl>
                                        <p:attrNameLst>
                                          <p:attrName>style.visibility</p:attrName>
                                        </p:attrNameLst>
                                      </p:cBhvr>
                                      <p:to>
                                        <p:strVal val="visible"/>
                                      </p:to>
                                    </p:set>
                                    <p:anim calcmode="lin" valueType="num">
                                      <p:cBhvr additive="base">
                                        <p:cTn id="23" dur="500" fill="hold"/>
                                        <p:tgtEl>
                                          <p:spTgt spid="32781"/>
                                        </p:tgtEl>
                                        <p:attrNameLst>
                                          <p:attrName>ppt_x</p:attrName>
                                        </p:attrNameLst>
                                      </p:cBhvr>
                                      <p:tavLst>
                                        <p:tav tm="0">
                                          <p:val>
                                            <p:strVal val="#ppt_x"/>
                                          </p:val>
                                        </p:tav>
                                        <p:tav tm="100000">
                                          <p:val>
                                            <p:strVal val="#ppt_x"/>
                                          </p:val>
                                        </p:tav>
                                      </p:tavLst>
                                    </p:anim>
                                    <p:anim calcmode="lin" valueType="num">
                                      <p:cBhvr additive="base">
                                        <p:cTn id="24" dur="500" fill="hold"/>
                                        <p:tgtEl>
                                          <p:spTgt spid="3278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6" grpId="0" animBg="1"/>
      <p:bldP spid="32777" grpId="0" animBg="1"/>
      <p:bldP spid="32781" grpId="0"/>
      <p:bldP spid="20"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多変量解析</a:t>
            </a:r>
            <a:r>
              <a:rPr lang="ja-JP" altLang="en-US" dirty="0" smtClean="0"/>
              <a:t>と単相関</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相関</a:t>
            </a:r>
            <a:r>
              <a:rPr lang="ja-JP" altLang="en-US" dirty="0" smtClean="0"/>
              <a:t>がある＝分散（円）に重なり＝共分散あり</a:t>
            </a:r>
            <a:endParaRPr kumimoji="1" lang="en-US" altLang="ja-JP" baseline="30000" dirty="0" smtClean="0"/>
          </a:p>
          <a:p>
            <a:r>
              <a:rPr lang="ja-JP" altLang="en-US" dirty="0" smtClean="0"/>
              <a:t>重なりの面積＝</a:t>
            </a:r>
            <a:r>
              <a:rPr lang="ja-JP" altLang="en-US" dirty="0" err="1" smtClean="0"/>
              <a:t>ｒ</a:t>
            </a:r>
            <a:r>
              <a:rPr lang="en-US" altLang="ja-JP" baseline="30000" dirty="0" smtClean="0"/>
              <a:t>2</a:t>
            </a:r>
            <a:r>
              <a:rPr lang="ja-JP" altLang="en-US" dirty="0" smtClean="0"/>
              <a:t>　（各分散を１）</a:t>
            </a:r>
            <a:endParaRPr lang="en-US" altLang="ja-JP" dirty="0" smtClean="0"/>
          </a:p>
          <a:p>
            <a:r>
              <a:rPr lang="ja-JP" altLang="en-US" dirty="0" smtClean="0"/>
              <a:t>偏差、ばらつきが</a:t>
            </a:r>
            <a:r>
              <a:rPr lang="en-US" altLang="ja-JP" dirty="0" smtClean="0"/>
              <a:t>2</a:t>
            </a:r>
            <a:r>
              <a:rPr lang="ja-JP" altLang="en-US" dirty="0" smtClean="0"/>
              <a:t>変数で連動している</a:t>
            </a:r>
            <a:endParaRPr lang="en-US" altLang="ja-JP" dirty="0" smtClean="0"/>
          </a:p>
          <a:p>
            <a:r>
              <a:rPr lang="ja-JP" altLang="en-US" dirty="0" smtClean="0"/>
              <a:t>片方の偏差が大きい時もう一方の偏差も大きい</a:t>
            </a:r>
            <a:endParaRPr lang="en-US" altLang="ja-JP" dirty="0" smtClean="0"/>
          </a:p>
          <a:p>
            <a:pPr>
              <a:buNone/>
            </a:pPr>
            <a:r>
              <a:rPr lang="en-US" altLang="ja-JP" dirty="0" smtClean="0"/>
              <a:t/>
            </a:r>
            <a:br>
              <a:rPr lang="en-US" altLang="ja-JP" dirty="0" smtClean="0"/>
            </a:br>
            <a:r>
              <a:rPr kumimoji="1" lang="en-US" altLang="ja-JP" dirty="0" smtClean="0"/>
              <a:t>2</a:t>
            </a:r>
            <a:r>
              <a:rPr kumimoji="1" lang="ja-JP" altLang="en-US" dirty="0" smtClean="0"/>
              <a:t>変数で相関がある場合　　　ない場合</a:t>
            </a:r>
            <a:endParaRPr kumimoji="1" lang="en-US" altLang="ja-JP" dirty="0" smtClean="0"/>
          </a:p>
          <a:p>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46</a:t>
            </a:fld>
            <a:endParaRPr lang="ja-JP" altLang="en-US"/>
          </a:p>
        </p:txBody>
      </p:sp>
      <p:sp>
        <p:nvSpPr>
          <p:cNvPr id="6" name="円/楕円 5"/>
          <p:cNvSpPr/>
          <p:nvPr/>
        </p:nvSpPr>
        <p:spPr>
          <a:xfrm>
            <a:off x="1142976" y="4214818"/>
            <a:ext cx="1857388" cy="185738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2071670" y="4214818"/>
            <a:ext cx="1857388" cy="185738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4857752" y="4286256"/>
            <a:ext cx="1857388" cy="185738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6858016" y="4286256"/>
            <a:ext cx="1857388" cy="185738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357422" y="4786322"/>
            <a:ext cx="857256" cy="646331"/>
          </a:xfrm>
          <a:prstGeom prst="rect">
            <a:avLst/>
          </a:prstGeom>
          <a:noFill/>
        </p:spPr>
        <p:txBody>
          <a:bodyPr wrap="square" rtlCol="0">
            <a:spAutoFit/>
          </a:bodyPr>
          <a:lstStyle/>
          <a:p>
            <a:r>
              <a:rPr lang="ja-JP" altLang="en-US" sz="3600" dirty="0" err="1" smtClean="0"/>
              <a:t>ｒ</a:t>
            </a:r>
            <a:r>
              <a:rPr lang="en-US" altLang="ja-JP" sz="3600" baseline="30000" dirty="0" smtClean="0"/>
              <a:t>2</a:t>
            </a:r>
            <a:endParaRPr kumimoji="1" lang="ja-JP" altLang="en-US" sz="3600" baseline="30000" dirty="0"/>
          </a:p>
        </p:txBody>
      </p:sp>
    </p:spTree>
  </p:cSld>
  <p:clrMapOvr>
    <a:masterClrMapping/>
  </p:clrMapOvr>
  <p:transition>
    <p:rand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説明</a:t>
            </a:r>
            <a:r>
              <a:rPr lang="ja-JP" altLang="en-US" dirty="0" smtClean="0"/>
              <a:t>変数間に相関がある場合</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説明</a:t>
            </a:r>
            <a:r>
              <a:rPr kumimoji="1" lang="ja-JP" altLang="en-US" dirty="0" smtClean="0"/>
              <a:t>変数２つで、その間に相関のしかたで次の</a:t>
            </a:r>
            <a:r>
              <a:rPr kumimoji="1" lang="en-US" altLang="ja-JP" dirty="0" smtClean="0"/>
              <a:t>3</a:t>
            </a:r>
            <a:r>
              <a:rPr kumimoji="1" lang="ja-JP" altLang="en-US" dirty="0" smtClean="0"/>
              <a:t>通り、</a:t>
            </a:r>
            <a:r>
              <a:rPr kumimoji="1" lang="en-US" altLang="ja-JP" dirty="0" smtClean="0"/>
              <a:t>1</a:t>
            </a:r>
            <a:r>
              <a:rPr kumimoji="1" lang="ja-JP" altLang="en-US" dirty="0" smtClean="0"/>
              <a:t>番左の場合はいいが右の２つは？</a:t>
            </a:r>
            <a:endParaRPr lang="en-US" altLang="ja-JP" dirty="0" smtClean="0"/>
          </a:p>
          <a:p>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47</a:t>
            </a:fld>
            <a:endParaRPr lang="ja-JP" altLang="en-US"/>
          </a:p>
        </p:txBody>
      </p:sp>
      <p:grpSp>
        <p:nvGrpSpPr>
          <p:cNvPr id="18" name="グループ化 17"/>
          <p:cNvGrpSpPr/>
          <p:nvPr/>
        </p:nvGrpSpPr>
        <p:grpSpPr>
          <a:xfrm>
            <a:off x="428596" y="2643182"/>
            <a:ext cx="2500330" cy="3581554"/>
            <a:chOff x="1857356" y="2643182"/>
            <a:chExt cx="2643206" cy="3786214"/>
          </a:xfrm>
        </p:grpSpPr>
        <p:sp>
          <p:nvSpPr>
            <p:cNvPr id="6" name="円/楕円 5"/>
            <p:cNvSpPr/>
            <p:nvPr/>
          </p:nvSpPr>
          <p:spPr>
            <a:xfrm>
              <a:off x="2000232" y="4572008"/>
              <a:ext cx="1857388" cy="1857388"/>
            </a:xfrm>
            <a:prstGeom prst="ellipse">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セルフケア能力</a:t>
              </a:r>
              <a:endParaRPr kumimoji="1" lang="ja-JP" altLang="en-US" sz="2400" dirty="0">
                <a:solidFill>
                  <a:schemeClr val="tx1"/>
                </a:solidFill>
              </a:endParaRPr>
            </a:p>
          </p:txBody>
        </p:sp>
        <p:sp>
          <p:nvSpPr>
            <p:cNvPr id="7" name="円/楕円 6"/>
            <p:cNvSpPr/>
            <p:nvPr/>
          </p:nvSpPr>
          <p:spPr>
            <a:xfrm>
              <a:off x="2643174" y="3571876"/>
              <a:ext cx="1857388" cy="1857388"/>
            </a:xfrm>
            <a:prstGeom prst="ellipse">
              <a:avLst/>
            </a:prstGeom>
            <a:solidFill>
              <a:srgbClr val="FF0000">
                <a:alpha val="41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2400" b="1" dirty="0" smtClean="0">
                  <a:solidFill>
                    <a:schemeClr val="tx1"/>
                  </a:solidFill>
                  <a:latin typeface="+mn-ea"/>
                </a:rPr>
                <a:t>QOL</a:t>
              </a:r>
              <a:endParaRPr kumimoji="1" lang="ja-JP" altLang="en-US" sz="2400" b="1" dirty="0">
                <a:solidFill>
                  <a:schemeClr val="tx1"/>
                </a:solidFill>
                <a:latin typeface="+mn-ea"/>
              </a:endParaRPr>
            </a:p>
          </p:txBody>
        </p:sp>
        <p:sp>
          <p:nvSpPr>
            <p:cNvPr id="9" name="円/楕円 8"/>
            <p:cNvSpPr/>
            <p:nvPr/>
          </p:nvSpPr>
          <p:spPr>
            <a:xfrm>
              <a:off x="1857356" y="2643182"/>
              <a:ext cx="1857388" cy="1857388"/>
            </a:xfrm>
            <a:prstGeom prst="ellipse">
              <a:avLst/>
            </a:prstGeom>
            <a:solidFill>
              <a:srgbClr val="00B050">
                <a:alpha val="28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意思決定支援</a:t>
              </a:r>
              <a:endParaRPr kumimoji="1" lang="ja-JP" altLang="en-US" sz="2400" dirty="0">
                <a:solidFill>
                  <a:schemeClr val="tx1"/>
                </a:solidFill>
              </a:endParaRPr>
            </a:p>
          </p:txBody>
        </p:sp>
      </p:grpSp>
      <p:grpSp>
        <p:nvGrpSpPr>
          <p:cNvPr id="32" name="グループ化 31"/>
          <p:cNvGrpSpPr/>
          <p:nvPr/>
        </p:nvGrpSpPr>
        <p:grpSpPr>
          <a:xfrm>
            <a:off x="3000364" y="3214686"/>
            <a:ext cx="2971435" cy="2042741"/>
            <a:chOff x="3000364" y="3214686"/>
            <a:chExt cx="2971435" cy="2042741"/>
          </a:xfrm>
        </p:grpSpPr>
        <p:sp>
          <p:nvSpPr>
            <p:cNvPr id="25" name="円/楕円 24"/>
            <p:cNvSpPr/>
            <p:nvPr/>
          </p:nvSpPr>
          <p:spPr>
            <a:xfrm>
              <a:off x="3571868" y="3500438"/>
              <a:ext cx="1756988" cy="1756989"/>
            </a:xfrm>
            <a:prstGeom prst="ellipse">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セルフケア能力</a:t>
              </a:r>
              <a:endParaRPr kumimoji="1" lang="ja-JP" altLang="en-US" sz="2400" dirty="0">
                <a:solidFill>
                  <a:schemeClr val="tx1"/>
                </a:solidFill>
              </a:endParaRPr>
            </a:p>
          </p:txBody>
        </p:sp>
        <p:sp>
          <p:nvSpPr>
            <p:cNvPr id="26" name="円/楕円 25"/>
            <p:cNvSpPr/>
            <p:nvPr/>
          </p:nvSpPr>
          <p:spPr>
            <a:xfrm>
              <a:off x="4214810" y="3286124"/>
              <a:ext cx="1756989" cy="1756989"/>
            </a:xfrm>
            <a:prstGeom prst="ellipse">
              <a:avLst/>
            </a:prstGeom>
            <a:solidFill>
              <a:srgbClr val="FF0000">
                <a:alpha val="41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2400" b="1" dirty="0" smtClean="0">
                  <a:solidFill>
                    <a:schemeClr val="tx1"/>
                  </a:solidFill>
                  <a:latin typeface="+mn-ea"/>
                </a:rPr>
                <a:t>QOL</a:t>
              </a:r>
              <a:endParaRPr kumimoji="1" lang="ja-JP" altLang="en-US" sz="2400" b="1" dirty="0">
                <a:solidFill>
                  <a:schemeClr val="tx1"/>
                </a:solidFill>
                <a:latin typeface="+mn-ea"/>
              </a:endParaRPr>
            </a:p>
          </p:txBody>
        </p:sp>
        <p:sp>
          <p:nvSpPr>
            <p:cNvPr id="27" name="円/楕円 26"/>
            <p:cNvSpPr/>
            <p:nvPr/>
          </p:nvSpPr>
          <p:spPr>
            <a:xfrm>
              <a:off x="3000364" y="3214686"/>
              <a:ext cx="1756988" cy="1756989"/>
            </a:xfrm>
            <a:prstGeom prst="ellipse">
              <a:avLst/>
            </a:prstGeom>
            <a:solidFill>
              <a:srgbClr val="00B050">
                <a:alpha val="28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意思決定支援</a:t>
              </a:r>
              <a:endParaRPr kumimoji="1" lang="ja-JP" altLang="en-US" sz="2400" dirty="0">
                <a:solidFill>
                  <a:schemeClr val="tx1"/>
                </a:solidFill>
              </a:endParaRPr>
            </a:p>
          </p:txBody>
        </p:sp>
      </p:grpSp>
      <p:grpSp>
        <p:nvGrpSpPr>
          <p:cNvPr id="33" name="グループ化 32"/>
          <p:cNvGrpSpPr/>
          <p:nvPr/>
        </p:nvGrpSpPr>
        <p:grpSpPr>
          <a:xfrm>
            <a:off x="6072198" y="2857496"/>
            <a:ext cx="2757121" cy="2899997"/>
            <a:chOff x="6072198" y="2857496"/>
            <a:chExt cx="2757121" cy="2899997"/>
          </a:xfrm>
        </p:grpSpPr>
        <p:sp>
          <p:nvSpPr>
            <p:cNvPr id="29" name="円/楕円 28"/>
            <p:cNvSpPr/>
            <p:nvPr/>
          </p:nvSpPr>
          <p:spPr>
            <a:xfrm>
              <a:off x="6357950" y="4000504"/>
              <a:ext cx="1756989" cy="1756989"/>
            </a:xfrm>
            <a:prstGeom prst="ellipse">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セルフケア能力</a:t>
              </a:r>
              <a:endParaRPr kumimoji="1" lang="ja-JP" altLang="en-US" sz="2400" dirty="0">
                <a:solidFill>
                  <a:schemeClr val="tx1"/>
                </a:solidFill>
              </a:endParaRPr>
            </a:p>
          </p:txBody>
        </p:sp>
        <p:sp>
          <p:nvSpPr>
            <p:cNvPr id="30" name="円/楕円 29"/>
            <p:cNvSpPr/>
            <p:nvPr/>
          </p:nvSpPr>
          <p:spPr>
            <a:xfrm>
              <a:off x="7072330" y="3000372"/>
              <a:ext cx="1756989" cy="1756989"/>
            </a:xfrm>
            <a:prstGeom prst="ellipse">
              <a:avLst/>
            </a:prstGeom>
            <a:solidFill>
              <a:srgbClr val="FF0000">
                <a:alpha val="41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2400" b="1" dirty="0" smtClean="0">
                  <a:solidFill>
                    <a:schemeClr val="tx1"/>
                  </a:solidFill>
                  <a:latin typeface="+mn-ea"/>
                </a:rPr>
                <a:t>QOL</a:t>
              </a:r>
              <a:endParaRPr kumimoji="1" lang="ja-JP" altLang="en-US" sz="2400" b="1" dirty="0">
                <a:solidFill>
                  <a:schemeClr val="tx1"/>
                </a:solidFill>
                <a:latin typeface="+mn-ea"/>
              </a:endParaRPr>
            </a:p>
          </p:txBody>
        </p:sp>
        <p:sp>
          <p:nvSpPr>
            <p:cNvPr id="31" name="円/楕円 30"/>
            <p:cNvSpPr/>
            <p:nvPr/>
          </p:nvSpPr>
          <p:spPr>
            <a:xfrm>
              <a:off x="6072198" y="2857496"/>
              <a:ext cx="1756989" cy="1756989"/>
            </a:xfrm>
            <a:prstGeom prst="ellipse">
              <a:avLst/>
            </a:prstGeom>
            <a:solidFill>
              <a:srgbClr val="00B050">
                <a:alpha val="28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意思決定支援</a:t>
              </a:r>
              <a:endParaRPr kumimoji="1" lang="ja-JP" altLang="en-US" sz="2400" dirty="0">
                <a:solidFill>
                  <a:schemeClr val="tx1"/>
                </a:solidFill>
              </a:endParaRPr>
            </a:p>
          </p:txBody>
        </p:sp>
      </p:grpSp>
    </p:spTree>
  </p:cSld>
  <p:clrMapOvr>
    <a:masterClrMapping/>
  </p:clrMapOvr>
  <p:transition>
    <p:rand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説明変数</a:t>
            </a:r>
            <a:r>
              <a:rPr lang="ja-JP" altLang="en-US" dirty="0" smtClean="0"/>
              <a:t>の直接、間接の関連</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左の場合、意思決定支援は、</a:t>
            </a:r>
            <a:r>
              <a:rPr kumimoji="1" lang="en-US" altLang="ja-JP" dirty="0" smtClean="0"/>
              <a:t>QOL</a:t>
            </a:r>
            <a:r>
              <a:rPr kumimoji="1" lang="ja-JP" altLang="en-US" dirty="0" smtClean="0"/>
              <a:t>に独自または直接関連をも</a:t>
            </a:r>
            <a:r>
              <a:rPr lang="ja-JP" altLang="en-US" dirty="0" smtClean="0"/>
              <a:t>たず、セルフケア能力（媒介変数）を介して間接的に関連している</a:t>
            </a:r>
            <a:endParaRPr lang="en-US" altLang="ja-JP" dirty="0" smtClean="0"/>
          </a:p>
          <a:p>
            <a:r>
              <a:rPr kumimoji="1" lang="ja-JP" altLang="en-US" dirty="0" smtClean="0"/>
              <a:t>右の場合、セルフケア能力の関連を差し引いても、直接の関連がある</a:t>
            </a:r>
            <a:endParaRPr kumimoji="1" lang="en-US" altLang="ja-JP" dirty="0" smtClean="0"/>
          </a:p>
          <a:p>
            <a:r>
              <a:rPr lang="ja-JP" altLang="en-US" dirty="0" smtClean="0"/>
              <a:t>矢印の先の面積を使う</a:t>
            </a:r>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48</a:t>
            </a:fld>
            <a:endParaRPr lang="ja-JP" altLang="en-US"/>
          </a:p>
        </p:txBody>
      </p:sp>
      <p:grpSp>
        <p:nvGrpSpPr>
          <p:cNvPr id="10" name="グループ化 31"/>
          <p:cNvGrpSpPr/>
          <p:nvPr/>
        </p:nvGrpSpPr>
        <p:grpSpPr>
          <a:xfrm>
            <a:off x="857224" y="4500570"/>
            <a:ext cx="2971435" cy="2042741"/>
            <a:chOff x="3000364" y="3214686"/>
            <a:chExt cx="2971435" cy="2042741"/>
          </a:xfrm>
        </p:grpSpPr>
        <p:sp>
          <p:nvSpPr>
            <p:cNvPr id="26" name="円/楕円 25"/>
            <p:cNvSpPr/>
            <p:nvPr/>
          </p:nvSpPr>
          <p:spPr>
            <a:xfrm>
              <a:off x="4214810" y="3286124"/>
              <a:ext cx="1756989" cy="1756989"/>
            </a:xfrm>
            <a:prstGeom prst="ellipse">
              <a:avLst/>
            </a:prstGeom>
            <a:solidFill>
              <a:srgbClr val="FF0000">
                <a:alpha val="41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2400" b="1" dirty="0" smtClean="0">
                  <a:solidFill>
                    <a:schemeClr val="tx1"/>
                  </a:solidFill>
                  <a:latin typeface="+mn-ea"/>
                </a:rPr>
                <a:t>QOL</a:t>
              </a:r>
              <a:endParaRPr kumimoji="1" lang="ja-JP" altLang="en-US" sz="2400" b="1" dirty="0">
                <a:solidFill>
                  <a:schemeClr val="tx1"/>
                </a:solidFill>
                <a:latin typeface="+mn-ea"/>
              </a:endParaRPr>
            </a:p>
          </p:txBody>
        </p:sp>
        <p:sp>
          <p:nvSpPr>
            <p:cNvPr id="27" name="円/楕円 26"/>
            <p:cNvSpPr/>
            <p:nvPr/>
          </p:nvSpPr>
          <p:spPr>
            <a:xfrm>
              <a:off x="3000364" y="3214686"/>
              <a:ext cx="1756988" cy="1756989"/>
            </a:xfrm>
            <a:prstGeom prst="ellipse">
              <a:avLst/>
            </a:prstGeom>
            <a:solidFill>
              <a:srgbClr val="00B050">
                <a:alpha val="28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意思決定支援</a:t>
              </a:r>
              <a:endParaRPr kumimoji="1" lang="ja-JP" altLang="en-US" sz="2400" dirty="0">
                <a:solidFill>
                  <a:schemeClr val="tx1"/>
                </a:solidFill>
              </a:endParaRPr>
            </a:p>
          </p:txBody>
        </p:sp>
        <p:sp>
          <p:nvSpPr>
            <p:cNvPr id="25" name="円/楕円 24"/>
            <p:cNvSpPr/>
            <p:nvPr/>
          </p:nvSpPr>
          <p:spPr>
            <a:xfrm>
              <a:off x="3571868" y="3500438"/>
              <a:ext cx="1756988" cy="1756989"/>
            </a:xfrm>
            <a:prstGeom prst="ellipse">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セルフケア能力</a:t>
              </a:r>
              <a:endParaRPr kumimoji="1" lang="ja-JP" altLang="en-US" sz="2400" dirty="0">
                <a:solidFill>
                  <a:schemeClr val="tx1"/>
                </a:solidFill>
              </a:endParaRPr>
            </a:p>
          </p:txBody>
        </p:sp>
      </p:grpSp>
      <p:grpSp>
        <p:nvGrpSpPr>
          <p:cNvPr id="11" name="グループ化 32"/>
          <p:cNvGrpSpPr/>
          <p:nvPr/>
        </p:nvGrpSpPr>
        <p:grpSpPr>
          <a:xfrm>
            <a:off x="5286380" y="3500438"/>
            <a:ext cx="2757121" cy="2899997"/>
            <a:chOff x="6072198" y="2857496"/>
            <a:chExt cx="2757121" cy="2899997"/>
          </a:xfrm>
        </p:grpSpPr>
        <p:sp>
          <p:nvSpPr>
            <p:cNvPr id="30" name="円/楕円 29"/>
            <p:cNvSpPr/>
            <p:nvPr/>
          </p:nvSpPr>
          <p:spPr>
            <a:xfrm>
              <a:off x="7072330" y="3000372"/>
              <a:ext cx="1756989" cy="1756989"/>
            </a:xfrm>
            <a:prstGeom prst="ellipse">
              <a:avLst/>
            </a:prstGeom>
            <a:solidFill>
              <a:srgbClr val="FF0000">
                <a:alpha val="41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2400" b="1" dirty="0" smtClean="0">
                  <a:solidFill>
                    <a:schemeClr val="tx1"/>
                  </a:solidFill>
                  <a:latin typeface="+mn-ea"/>
                </a:rPr>
                <a:t>QOL</a:t>
              </a:r>
              <a:endParaRPr kumimoji="1" lang="ja-JP" altLang="en-US" sz="2400" b="1" dirty="0">
                <a:solidFill>
                  <a:schemeClr val="tx1"/>
                </a:solidFill>
                <a:latin typeface="+mn-ea"/>
              </a:endParaRPr>
            </a:p>
          </p:txBody>
        </p:sp>
        <p:sp>
          <p:nvSpPr>
            <p:cNvPr id="31" name="円/楕円 30"/>
            <p:cNvSpPr/>
            <p:nvPr/>
          </p:nvSpPr>
          <p:spPr>
            <a:xfrm>
              <a:off x="6072198" y="2857496"/>
              <a:ext cx="1756989" cy="1756989"/>
            </a:xfrm>
            <a:prstGeom prst="ellipse">
              <a:avLst/>
            </a:prstGeom>
            <a:solidFill>
              <a:srgbClr val="00B050">
                <a:alpha val="25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意思決定支援</a:t>
              </a:r>
              <a:endParaRPr kumimoji="1" lang="ja-JP" altLang="en-US" sz="2400" dirty="0">
                <a:solidFill>
                  <a:schemeClr val="tx1"/>
                </a:solidFill>
              </a:endParaRPr>
            </a:p>
          </p:txBody>
        </p:sp>
        <p:sp>
          <p:nvSpPr>
            <p:cNvPr id="29" name="円/楕円 28"/>
            <p:cNvSpPr/>
            <p:nvPr/>
          </p:nvSpPr>
          <p:spPr>
            <a:xfrm>
              <a:off x="6357950" y="4000504"/>
              <a:ext cx="1756989" cy="1756989"/>
            </a:xfrm>
            <a:prstGeom prst="ellipse">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セルフケア能力</a:t>
              </a:r>
              <a:endParaRPr kumimoji="1" lang="ja-JP" altLang="en-US" sz="2400" dirty="0">
                <a:solidFill>
                  <a:schemeClr val="tx1"/>
                </a:solidFill>
              </a:endParaRPr>
            </a:p>
          </p:txBody>
        </p:sp>
      </p:grpSp>
      <p:sp>
        <p:nvSpPr>
          <p:cNvPr id="18" name="右矢印 17"/>
          <p:cNvSpPr/>
          <p:nvPr/>
        </p:nvSpPr>
        <p:spPr>
          <a:xfrm rot="1183058">
            <a:off x="4656907" y="3708686"/>
            <a:ext cx="2143049" cy="452279"/>
          </a:xfrm>
          <a:prstGeom prst="rightArrow">
            <a:avLst>
              <a:gd name="adj1" fmla="val 50000"/>
              <a:gd name="adj2" fmla="val 157506"/>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rand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多変量解析の意味</a:t>
            </a:r>
            <a:endParaRPr kumimoji="1" lang="ja-JP" altLang="en-US" dirty="0"/>
          </a:p>
        </p:txBody>
      </p:sp>
      <p:sp>
        <p:nvSpPr>
          <p:cNvPr id="3" name="コンテンツ プレースホルダ 2"/>
          <p:cNvSpPr>
            <a:spLocks noGrp="1"/>
          </p:cNvSpPr>
          <p:nvPr>
            <p:ph idx="1"/>
          </p:nvPr>
        </p:nvSpPr>
        <p:spPr>
          <a:xfrm>
            <a:off x="457200" y="1600201"/>
            <a:ext cx="4686304" cy="4472006"/>
          </a:xfrm>
        </p:spPr>
        <p:txBody>
          <a:bodyPr>
            <a:normAutofit fontScale="92500"/>
          </a:bodyPr>
          <a:lstStyle/>
          <a:p>
            <a:r>
              <a:rPr lang="ja-JP" altLang="en-US" dirty="0" smtClean="0"/>
              <a:t>各</a:t>
            </a:r>
            <a:r>
              <a:rPr kumimoji="1" lang="ja-JP" altLang="en-US" dirty="0" smtClean="0"/>
              <a:t>説明変数が、他の説明変数と関連していても、その影響を取り除き（コントロールして）、</a:t>
            </a:r>
            <a:r>
              <a:rPr lang="ja-JP" altLang="en-US" dirty="0" smtClean="0"/>
              <a:t>独自に持つ関連の大きさを評価する（矢印部分）＝基本は重回帰分析</a:t>
            </a:r>
            <a:endParaRPr lang="en-US" altLang="ja-JP" dirty="0" smtClean="0"/>
          </a:p>
          <a:p>
            <a:r>
              <a:rPr kumimoji="1" lang="ja-JP" altLang="en-US" dirty="0" smtClean="0"/>
              <a:t>複数の要因があるとき（大抵はそう）は、</a:t>
            </a:r>
            <a:r>
              <a:rPr lang="ja-JP" altLang="en-US" dirty="0" smtClean="0"/>
              <a:t>単相関とは一致せず、多変量解析の結果が不可欠＝研究に不可欠</a:t>
            </a:r>
            <a:endParaRPr lang="en-US" altLang="ja-JP" dirty="0" smtClean="0"/>
          </a:p>
          <a:p>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49</a:t>
            </a:fld>
            <a:endParaRPr lang="ja-JP" altLang="en-US"/>
          </a:p>
        </p:txBody>
      </p:sp>
      <p:grpSp>
        <p:nvGrpSpPr>
          <p:cNvPr id="15" name="グループ化 32"/>
          <p:cNvGrpSpPr/>
          <p:nvPr/>
        </p:nvGrpSpPr>
        <p:grpSpPr>
          <a:xfrm>
            <a:off x="5357818" y="2071678"/>
            <a:ext cx="2757121" cy="2899997"/>
            <a:chOff x="6072198" y="2857496"/>
            <a:chExt cx="2757121" cy="2899997"/>
          </a:xfrm>
        </p:grpSpPr>
        <p:sp>
          <p:nvSpPr>
            <p:cNvPr id="16" name="円/楕円 15"/>
            <p:cNvSpPr/>
            <p:nvPr/>
          </p:nvSpPr>
          <p:spPr>
            <a:xfrm>
              <a:off x="6357950" y="4000504"/>
              <a:ext cx="1756989" cy="1756989"/>
            </a:xfrm>
            <a:prstGeom prst="ellipse">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セルフケア能力</a:t>
              </a:r>
              <a:endParaRPr kumimoji="1" lang="ja-JP" altLang="en-US" sz="2400" dirty="0">
                <a:solidFill>
                  <a:schemeClr val="tx1"/>
                </a:solidFill>
              </a:endParaRPr>
            </a:p>
          </p:txBody>
        </p:sp>
        <p:sp>
          <p:nvSpPr>
            <p:cNvPr id="17" name="円/楕円 16"/>
            <p:cNvSpPr/>
            <p:nvPr/>
          </p:nvSpPr>
          <p:spPr>
            <a:xfrm>
              <a:off x="7072330" y="3000372"/>
              <a:ext cx="1756989" cy="1756989"/>
            </a:xfrm>
            <a:prstGeom prst="ellipse">
              <a:avLst/>
            </a:prstGeom>
            <a:solidFill>
              <a:srgbClr val="FF0000">
                <a:alpha val="41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2400" b="1" dirty="0" smtClean="0">
                  <a:solidFill>
                    <a:schemeClr val="tx1"/>
                  </a:solidFill>
                  <a:latin typeface="+mn-ea"/>
                </a:rPr>
                <a:t>QOL</a:t>
              </a:r>
              <a:endParaRPr kumimoji="1" lang="ja-JP" altLang="en-US" sz="2400" b="1" dirty="0">
                <a:solidFill>
                  <a:schemeClr val="tx1"/>
                </a:solidFill>
                <a:latin typeface="+mn-ea"/>
              </a:endParaRPr>
            </a:p>
          </p:txBody>
        </p:sp>
        <p:sp>
          <p:nvSpPr>
            <p:cNvPr id="19" name="円/楕円 18"/>
            <p:cNvSpPr/>
            <p:nvPr/>
          </p:nvSpPr>
          <p:spPr>
            <a:xfrm>
              <a:off x="6072198" y="2857496"/>
              <a:ext cx="1756989" cy="1756989"/>
            </a:xfrm>
            <a:prstGeom prst="ellipse">
              <a:avLst/>
            </a:prstGeom>
            <a:solidFill>
              <a:srgbClr val="00B050">
                <a:alpha val="25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rPr>
                <a:t>意思決定支援</a:t>
              </a:r>
              <a:endParaRPr kumimoji="1" lang="ja-JP" altLang="en-US" sz="2400" dirty="0">
                <a:solidFill>
                  <a:schemeClr val="tx1"/>
                </a:solidFill>
              </a:endParaRPr>
            </a:p>
          </p:txBody>
        </p:sp>
      </p:grpSp>
      <p:sp>
        <p:nvSpPr>
          <p:cNvPr id="41" name="右矢印 40"/>
          <p:cNvSpPr/>
          <p:nvPr/>
        </p:nvSpPr>
        <p:spPr>
          <a:xfrm rot="5400000">
            <a:off x="6347944" y="2153122"/>
            <a:ext cx="921479" cy="472840"/>
          </a:xfrm>
          <a:prstGeom prst="rightArrow">
            <a:avLst>
              <a:gd name="adj1" fmla="val 50000"/>
              <a:gd name="adj2" fmla="val 92848"/>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右矢印 41"/>
          <p:cNvSpPr/>
          <p:nvPr/>
        </p:nvSpPr>
        <p:spPr>
          <a:xfrm rot="13409865">
            <a:off x="6965670" y="3752656"/>
            <a:ext cx="921479" cy="472840"/>
          </a:xfrm>
          <a:prstGeom prst="rightArrow">
            <a:avLst>
              <a:gd name="adj1" fmla="val 50000"/>
              <a:gd name="adj2" fmla="val 92848"/>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5286380" y="1500174"/>
            <a:ext cx="3571868" cy="461665"/>
          </a:xfrm>
          <a:prstGeom prst="rect">
            <a:avLst/>
          </a:prstGeom>
          <a:noFill/>
        </p:spPr>
        <p:txBody>
          <a:bodyPr wrap="square" rtlCol="0">
            <a:spAutoFit/>
          </a:bodyPr>
          <a:lstStyle/>
          <a:p>
            <a:r>
              <a:rPr kumimoji="1" lang="ja-JP" altLang="en-US" sz="2400" dirty="0" smtClean="0"/>
              <a:t>意思決定支援独自の関連</a:t>
            </a:r>
            <a:endParaRPr kumimoji="1" lang="ja-JP" altLang="en-US" sz="2400" dirty="0"/>
          </a:p>
        </p:txBody>
      </p:sp>
      <p:sp>
        <p:nvSpPr>
          <p:cNvPr id="45" name="テキスト ボックス 44"/>
          <p:cNvSpPr txBox="1"/>
          <p:nvPr/>
        </p:nvSpPr>
        <p:spPr>
          <a:xfrm>
            <a:off x="7358066" y="4429132"/>
            <a:ext cx="1428776" cy="1200329"/>
          </a:xfrm>
          <a:prstGeom prst="rect">
            <a:avLst/>
          </a:prstGeom>
          <a:noFill/>
        </p:spPr>
        <p:txBody>
          <a:bodyPr wrap="square" rtlCol="0">
            <a:spAutoFit/>
          </a:bodyPr>
          <a:lstStyle/>
          <a:p>
            <a:r>
              <a:rPr kumimoji="1" lang="ja-JP" altLang="en-US" sz="2400" dirty="0" smtClean="0"/>
              <a:t>セルフケア能力独自の関連</a:t>
            </a:r>
            <a:endParaRPr kumimoji="1" lang="ja-JP" altLang="en-US" sz="2400" dirty="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normAutofit fontScale="90000"/>
          </a:bodyPr>
          <a:lstStyle/>
          <a:p>
            <a:pPr eaLnBrk="1" hangingPunct="1"/>
            <a:r>
              <a:rPr lang="ja-JP" altLang="en-US" dirty="0" smtClean="0"/>
              <a:t>仮説検証、エビデンスが目的</a:t>
            </a:r>
          </a:p>
        </p:txBody>
      </p:sp>
      <p:sp>
        <p:nvSpPr>
          <p:cNvPr id="13317" name="コンテンツ プレースホルダ 5"/>
          <p:cNvSpPr>
            <a:spLocks noGrp="1"/>
          </p:cNvSpPr>
          <p:nvPr>
            <p:ph idx="1"/>
          </p:nvPr>
        </p:nvSpPr>
        <p:spPr/>
        <p:txBody>
          <a:bodyPr>
            <a:normAutofit/>
          </a:bodyPr>
          <a:lstStyle/>
          <a:p>
            <a:pPr eaLnBrk="1" hangingPunct="1"/>
            <a:r>
              <a:rPr lang="ja-JP" altLang="en-US" dirty="0" smtClean="0"/>
              <a:t>仮説とは？原因と結果＝因果関係があるのか</a:t>
            </a:r>
            <a:endParaRPr lang="en-US" altLang="ja-JP" dirty="0" smtClean="0"/>
          </a:p>
          <a:p>
            <a:pPr eaLnBrk="1" hangingPunct="1"/>
            <a:r>
              <a:rPr lang="ja-JP" altLang="en-US" dirty="0" smtClean="0"/>
              <a:t>未検証の仮説の発見は大変</a:t>
            </a:r>
            <a:endParaRPr lang="en-US" altLang="ja-JP" dirty="0" smtClean="0"/>
          </a:p>
          <a:p>
            <a:pPr eaLnBrk="1" hangingPunct="1"/>
            <a:r>
              <a:rPr lang="ja-JP" altLang="en-US" dirty="0" smtClean="0"/>
              <a:t>人の考えることは、たいていは誰か過去に</a:t>
            </a:r>
            <a:endParaRPr lang="en-US" altLang="ja-JP" dirty="0" smtClean="0"/>
          </a:p>
          <a:p>
            <a:pPr eaLnBrk="1" hangingPunct="1"/>
            <a:r>
              <a:rPr lang="ja-JP" altLang="en-US" dirty="0" smtClean="0"/>
              <a:t>先行研究、十分な観察、聞き取りをもとに</a:t>
            </a:r>
            <a:endParaRPr lang="en-US" altLang="ja-JP" dirty="0" smtClean="0"/>
          </a:p>
          <a:p>
            <a:pPr eaLnBrk="1" hangingPunct="1"/>
            <a:r>
              <a:rPr lang="ja-JP" altLang="en-US" dirty="0" smtClean="0"/>
              <a:t>例えば、患者への適切な情報提供による意思決定支援で</a:t>
            </a:r>
            <a:r>
              <a:rPr lang="en-US" altLang="ja-JP" dirty="0" smtClean="0"/>
              <a:t>QOL</a:t>
            </a:r>
            <a:r>
              <a:rPr lang="ja-JP" altLang="en-US" dirty="0" smtClean="0"/>
              <a:t>は高くなるという仮説</a:t>
            </a:r>
            <a:endParaRPr lang="en-US" altLang="ja-JP" dirty="0" smtClean="0"/>
          </a:p>
          <a:p>
            <a:pPr eaLnBrk="1" hangingPunct="1"/>
            <a:r>
              <a:rPr lang="ja-JP" altLang="en-US" dirty="0" smtClean="0"/>
              <a:t>仮説を表現するため、結果となる目的変数と原因となる説明変数の用意</a:t>
            </a:r>
            <a:endParaRPr lang="en-US" altLang="ja-JP" dirty="0" smtClean="0"/>
          </a:p>
          <a:p>
            <a:pPr eaLnBrk="1" hangingPunct="1"/>
            <a:r>
              <a:rPr lang="ja-JP" altLang="en-US" dirty="0" smtClean="0"/>
              <a:t>それだけでなく仮説発想（問題発見）も可能で、それも大事！→最後に</a:t>
            </a:r>
            <a:endParaRPr lang="en-US" altLang="ja-JP" dirty="0" smtClean="0"/>
          </a:p>
          <a:p>
            <a:pPr eaLnBrk="1" hangingPunct="1"/>
            <a:endParaRPr lang="en-US" altLang="ja-JP" dirty="0" smtClean="0"/>
          </a:p>
        </p:txBody>
      </p:sp>
      <p:sp>
        <p:nvSpPr>
          <p:cNvPr id="13315" name="フッター プレースホルダ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13316" name="スライド番号プレースホルダ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BD0F74FC-7345-4514-BFA3-2EF5AF96E67F}" type="slidenum">
              <a:rPr lang="ja-JP" altLang="en-US" smtClean="0"/>
              <a:pPr/>
              <a:t>5</a:t>
            </a:fld>
            <a:endParaRPr lang="ja-JP" altLang="en-US" smtClean="0"/>
          </a:p>
        </p:txBody>
      </p:sp>
    </p:spTree>
  </p:cSld>
  <p:clrMapOvr>
    <a:masterClrMapping/>
  </p:clrMapOvr>
  <p:transition>
    <p:rand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400" dirty="0" smtClean="0"/>
              <a:t>見えないものを測る</a:t>
            </a:r>
            <a:r>
              <a:rPr kumimoji="1" lang="ja-JP" altLang="en-US" sz="4400" dirty="0" smtClean="0"/>
              <a:t>多変量解析</a:t>
            </a:r>
            <a:endParaRPr kumimoji="1" lang="ja-JP" altLang="en-US" sz="4400" dirty="0"/>
          </a:p>
        </p:txBody>
      </p:sp>
      <p:sp>
        <p:nvSpPr>
          <p:cNvPr id="3" name="コンテンツ プレースホルダ 2"/>
          <p:cNvSpPr>
            <a:spLocks noGrp="1"/>
          </p:cNvSpPr>
          <p:nvPr>
            <p:ph sz="half" idx="1"/>
          </p:nvPr>
        </p:nvSpPr>
        <p:spPr>
          <a:xfrm>
            <a:off x="571472" y="1643050"/>
            <a:ext cx="5357850" cy="4857784"/>
          </a:xfrm>
        </p:spPr>
        <p:txBody>
          <a:bodyPr>
            <a:normAutofit lnSpcReduction="10000"/>
          </a:bodyPr>
          <a:lstStyle/>
          <a:p>
            <a:r>
              <a:rPr lang="ja-JP" altLang="en-US" sz="2800" dirty="0" smtClean="0"/>
              <a:t>心理社会的変数：感情、イメージ、性格、能力、人間関係など</a:t>
            </a:r>
            <a:r>
              <a:rPr kumimoji="1" lang="ja-JP" altLang="en-US" sz="2800" dirty="0" smtClean="0"/>
              <a:t>直接は測れないもの</a:t>
            </a:r>
            <a:endParaRPr kumimoji="1" lang="en-US" altLang="ja-JP" sz="2800" dirty="0" smtClean="0"/>
          </a:p>
          <a:p>
            <a:r>
              <a:rPr lang="ja-JP" altLang="en-US" sz="2800" dirty="0" smtClean="0"/>
              <a:t>その概念の存在を引き出すため言葉で観察（観測変数）</a:t>
            </a:r>
            <a:endParaRPr lang="en-US" altLang="ja-JP" sz="2800" b="1" dirty="0" smtClean="0"/>
          </a:p>
          <a:p>
            <a:r>
              <a:rPr kumimoji="1" lang="ja-JP" altLang="en-US" sz="2800" dirty="0" smtClean="0"/>
              <a:t>たとえば「愛」を</a:t>
            </a:r>
            <a:r>
              <a:rPr lang="ja-JP" altLang="en-US" sz="2800" dirty="0" smtClean="0"/>
              <a:t>様々な言葉（愛してる、一緒にいたい、いつも想っている</a:t>
            </a:r>
            <a:r>
              <a:rPr lang="en-US" altLang="ja-JP" sz="2800" dirty="0" smtClean="0"/>
              <a:t>…</a:t>
            </a:r>
            <a:r>
              <a:rPr lang="ja-JP" altLang="en-US" sz="2800" dirty="0" smtClean="0"/>
              <a:t>）で問う</a:t>
            </a:r>
            <a:endParaRPr kumimoji="1" lang="en-US" altLang="ja-JP" sz="2800" dirty="0" smtClean="0"/>
          </a:p>
          <a:p>
            <a:r>
              <a:rPr kumimoji="1" lang="ja-JP" altLang="en-US" sz="2800" dirty="0" smtClean="0"/>
              <a:t>相関の高い観測変数（同じ返事がある場合）は、背景に共通した潜在変数＝因子（愛）</a:t>
            </a:r>
            <a:r>
              <a:rPr lang="ja-JP" altLang="en-US" sz="2800" dirty="0" smtClean="0"/>
              <a:t>がある</a:t>
            </a:r>
            <a:r>
              <a:rPr kumimoji="1" lang="ja-JP" altLang="en-US" sz="2800" dirty="0" smtClean="0"/>
              <a:t>＝因子分析</a:t>
            </a:r>
            <a:endParaRPr kumimoji="1" lang="en-US" altLang="ja-JP" sz="2800" dirty="0" smtClean="0"/>
          </a:p>
        </p:txBody>
      </p:sp>
      <p:sp>
        <p:nvSpPr>
          <p:cNvPr id="4" name="フッター プレースホルダ 3"/>
          <p:cNvSpPr>
            <a:spLocks noGrp="1"/>
          </p:cNvSpPr>
          <p:nvPr>
            <p:ph type="ftr" sz="quarter" idx="11"/>
          </p:nvPr>
        </p:nvSpPr>
        <p:spPr/>
        <p:txBody>
          <a:bodyPr/>
          <a:lstStyle/>
          <a:p>
            <a:pPr>
              <a:defRPr/>
            </a:pPr>
            <a:r>
              <a:rPr lang="zh-TW" altLang="en-US" dirty="0" smtClean="0"/>
              <a:t>中山和弘（聖路加看護大学）</a:t>
            </a:r>
            <a:endParaRPr lang="ja-JP" altLang="en-US" dirty="0"/>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50</a:t>
            </a:fld>
            <a:endParaRPr lang="ja-JP" altLang="en-US"/>
          </a:p>
        </p:txBody>
      </p:sp>
      <p:grpSp>
        <p:nvGrpSpPr>
          <p:cNvPr id="50" name="グループ化 49"/>
          <p:cNvGrpSpPr/>
          <p:nvPr/>
        </p:nvGrpSpPr>
        <p:grpSpPr>
          <a:xfrm>
            <a:off x="5857884" y="2500306"/>
            <a:ext cx="2857520" cy="2571768"/>
            <a:chOff x="4714876" y="2571744"/>
            <a:chExt cx="2857520" cy="2571768"/>
          </a:xfrm>
        </p:grpSpPr>
        <p:sp>
          <p:nvSpPr>
            <p:cNvPr id="42" name="円/楕円 41"/>
            <p:cNvSpPr/>
            <p:nvPr/>
          </p:nvSpPr>
          <p:spPr>
            <a:xfrm>
              <a:off x="5357818" y="2571744"/>
              <a:ext cx="1714512" cy="1571636"/>
            </a:xfrm>
            <a:prstGeom prst="ellipse">
              <a:avLst/>
            </a:prstGeom>
            <a:solidFill>
              <a:schemeClr val="accent1">
                <a:tint val="100000"/>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4714876" y="2928934"/>
              <a:ext cx="1714512" cy="1571636"/>
            </a:xfrm>
            <a:prstGeom prst="ellipse">
              <a:avLst/>
            </a:prstGeom>
            <a:solidFill>
              <a:schemeClr val="accent1">
                <a:tint val="100000"/>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a:off x="4929190" y="3571876"/>
              <a:ext cx="1714512" cy="1571636"/>
            </a:xfrm>
            <a:prstGeom prst="ellipse">
              <a:avLst/>
            </a:prstGeom>
            <a:solidFill>
              <a:schemeClr val="accent1">
                <a:tint val="100000"/>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42"/>
            <p:cNvSpPr/>
            <p:nvPr/>
          </p:nvSpPr>
          <p:spPr>
            <a:xfrm>
              <a:off x="5000628" y="2714620"/>
              <a:ext cx="1714512" cy="1571636"/>
            </a:xfrm>
            <a:prstGeom prst="ellipse">
              <a:avLst/>
            </a:prstGeom>
            <a:solidFill>
              <a:schemeClr val="accent1">
                <a:tint val="100000"/>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a:off x="5429256" y="3071810"/>
              <a:ext cx="1714512" cy="1571636"/>
            </a:xfrm>
            <a:prstGeom prst="ellipse">
              <a:avLst/>
            </a:prstGeom>
            <a:solidFill>
              <a:schemeClr val="accent1">
                <a:tint val="100000"/>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5715008" y="2643182"/>
              <a:ext cx="1714512" cy="1571636"/>
            </a:xfrm>
            <a:prstGeom prst="ellipse">
              <a:avLst/>
            </a:prstGeom>
            <a:solidFill>
              <a:schemeClr val="accent1">
                <a:tint val="100000"/>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5857884" y="3000372"/>
              <a:ext cx="1714512" cy="1571636"/>
            </a:xfrm>
            <a:prstGeom prst="ellipse">
              <a:avLst/>
            </a:prstGeom>
            <a:solidFill>
              <a:schemeClr val="accent1">
                <a:tint val="100000"/>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a:off x="5643570" y="3357562"/>
              <a:ext cx="1714512" cy="1571636"/>
            </a:xfrm>
            <a:prstGeom prst="ellipse">
              <a:avLst/>
            </a:prstGeom>
            <a:solidFill>
              <a:schemeClr val="accent1">
                <a:tint val="100000"/>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円/楕円 47"/>
            <p:cNvSpPr/>
            <p:nvPr/>
          </p:nvSpPr>
          <p:spPr>
            <a:xfrm>
              <a:off x="5143504" y="3429000"/>
              <a:ext cx="1714512" cy="1571636"/>
            </a:xfrm>
            <a:prstGeom prst="ellipse">
              <a:avLst/>
            </a:prstGeom>
            <a:solidFill>
              <a:schemeClr val="accent1">
                <a:tint val="100000"/>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a:off x="5786446" y="3571876"/>
              <a:ext cx="1714512" cy="1571636"/>
            </a:xfrm>
            <a:prstGeom prst="ellipse">
              <a:avLst/>
            </a:prstGeom>
            <a:solidFill>
              <a:schemeClr val="accent1">
                <a:tint val="100000"/>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1" name="円/楕円 50"/>
          <p:cNvSpPr/>
          <p:nvPr/>
        </p:nvSpPr>
        <p:spPr>
          <a:xfrm>
            <a:off x="6357950" y="2786058"/>
            <a:ext cx="2071702" cy="2000264"/>
          </a:xfrm>
          <a:prstGeom prst="ellipse">
            <a:avLst/>
          </a:prstGeom>
          <a:gradFill>
            <a:gsLst>
              <a:gs pos="100000">
                <a:srgbClr val="FFC000">
                  <a:alpha val="0"/>
                </a:srgbClr>
              </a:gs>
              <a:gs pos="30000">
                <a:srgbClr val="D49E6C"/>
              </a:gs>
              <a:gs pos="70000">
                <a:srgbClr val="A65528"/>
              </a:gs>
              <a:gs pos="100000">
                <a:srgbClr val="663012"/>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rand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潜在変数は真の値に近い</a:t>
            </a:r>
            <a:endParaRPr kumimoji="1" lang="ja-JP" altLang="en-US" dirty="0"/>
          </a:p>
        </p:txBody>
      </p:sp>
      <p:sp>
        <p:nvSpPr>
          <p:cNvPr id="3" name="コンテンツ プレースホルダ 2"/>
          <p:cNvSpPr>
            <a:spLocks noGrp="1"/>
          </p:cNvSpPr>
          <p:nvPr>
            <p:ph idx="1"/>
          </p:nvPr>
        </p:nvSpPr>
        <p:spPr>
          <a:xfrm>
            <a:off x="457200" y="1600201"/>
            <a:ext cx="8115328" cy="2400303"/>
          </a:xfrm>
        </p:spPr>
        <p:txBody>
          <a:bodyPr>
            <a:normAutofit/>
          </a:bodyPr>
          <a:lstStyle/>
          <a:p>
            <a:r>
              <a:rPr lang="ja-JP" altLang="en-US" dirty="0" smtClean="0"/>
              <a:t>再び、観測値＝真の値＋誤差</a:t>
            </a:r>
            <a:endParaRPr lang="en-US" altLang="ja-JP" dirty="0" smtClean="0"/>
          </a:p>
          <a:p>
            <a:r>
              <a:rPr kumimoji="1" lang="ja-JP" altLang="en-US" dirty="0" smtClean="0"/>
              <a:t>観測値での相関</a:t>
            </a:r>
            <a:r>
              <a:rPr lang="ja-JP" altLang="en-US" dirty="0" smtClean="0"/>
              <a:t>は</a:t>
            </a:r>
            <a:r>
              <a:rPr kumimoji="1" lang="ja-JP" altLang="en-US" dirty="0" smtClean="0"/>
              <a:t>誤差を含んでいて低めになる</a:t>
            </a:r>
            <a:endParaRPr kumimoji="1" lang="en-US" altLang="ja-JP" dirty="0" smtClean="0"/>
          </a:p>
          <a:p>
            <a:r>
              <a:rPr kumimoji="1" lang="ja-JP" altLang="en-US" dirty="0" smtClean="0"/>
              <a:t>観測変数</a:t>
            </a:r>
            <a:r>
              <a:rPr lang="ja-JP" altLang="en-US" dirty="0" smtClean="0"/>
              <a:t>から誤差を取り除いて潜在変数（真の値に）で相関を計算＝構造方程式モデリング（</a:t>
            </a:r>
            <a:r>
              <a:rPr lang="en-US" altLang="ja-JP" dirty="0" smtClean="0"/>
              <a:t>SEM</a:t>
            </a:r>
            <a:r>
              <a:rPr lang="ja-JP" altLang="en-US" dirty="0" smtClean="0"/>
              <a:t>）→誤差のない本当の相関へ</a:t>
            </a:r>
            <a:endParaRPr lang="en-US" altLang="ja-JP" dirty="0" smtClean="0"/>
          </a:p>
          <a:p>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51</a:t>
            </a:fld>
            <a:endParaRPr lang="ja-JP" altLang="en-US"/>
          </a:p>
        </p:txBody>
      </p:sp>
      <p:sp>
        <p:nvSpPr>
          <p:cNvPr id="6" name="円/楕円 5"/>
          <p:cNvSpPr/>
          <p:nvPr/>
        </p:nvSpPr>
        <p:spPr>
          <a:xfrm>
            <a:off x="5500694" y="4643446"/>
            <a:ext cx="2500330" cy="12858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潜在変数</a:t>
            </a:r>
            <a:endParaRPr kumimoji="1" lang="ja-JP" altLang="en-US" sz="2800" dirty="0">
              <a:solidFill>
                <a:schemeClr val="tx1"/>
              </a:solidFill>
            </a:endParaRPr>
          </a:p>
        </p:txBody>
      </p:sp>
      <p:sp>
        <p:nvSpPr>
          <p:cNvPr id="7" name="正方形/長方形 6"/>
          <p:cNvSpPr/>
          <p:nvPr/>
        </p:nvSpPr>
        <p:spPr>
          <a:xfrm>
            <a:off x="2714612" y="4143380"/>
            <a:ext cx="2214578"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観測変数</a:t>
            </a:r>
            <a:endParaRPr kumimoji="1" lang="ja-JP" altLang="en-US" sz="2800" dirty="0">
              <a:solidFill>
                <a:schemeClr val="tx1"/>
              </a:solidFill>
            </a:endParaRPr>
          </a:p>
        </p:txBody>
      </p:sp>
      <p:sp>
        <p:nvSpPr>
          <p:cNvPr id="8" name="正方形/長方形 7"/>
          <p:cNvSpPr/>
          <p:nvPr/>
        </p:nvSpPr>
        <p:spPr>
          <a:xfrm>
            <a:off x="2786050" y="4929198"/>
            <a:ext cx="214314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観測変数</a:t>
            </a:r>
            <a:endParaRPr kumimoji="1" lang="ja-JP" altLang="en-US" sz="2800" dirty="0">
              <a:solidFill>
                <a:schemeClr val="tx1"/>
              </a:solidFill>
            </a:endParaRPr>
          </a:p>
        </p:txBody>
      </p:sp>
      <p:sp>
        <p:nvSpPr>
          <p:cNvPr id="9" name="正方形/長方形 8"/>
          <p:cNvSpPr/>
          <p:nvPr/>
        </p:nvSpPr>
        <p:spPr>
          <a:xfrm>
            <a:off x="2786050" y="5715016"/>
            <a:ext cx="214314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観測変数</a:t>
            </a:r>
            <a:endParaRPr kumimoji="1" lang="ja-JP" altLang="en-US" sz="2800" dirty="0">
              <a:solidFill>
                <a:schemeClr val="tx1"/>
              </a:solidFill>
            </a:endParaRPr>
          </a:p>
        </p:txBody>
      </p:sp>
      <p:cxnSp>
        <p:nvCxnSpPr>
          <p:cNvPr id="10" name="直線矢印コネクタ 9"/>
          <p:cNvCxnSpPr>
            <a:endCxn id="7" idx="3"/>
          </p:cNvCxnSpPr>
          <p:nvPr/>
        </p:nvCxnSpPr>
        <p:spPr>
          <a:xfrm rot="10800000">
            <a:off x="4929190" y="4464852"/>
            <a:ext cx="1928826" cy="392917"/>
          </a:xfrm>
          <a:prstGeom prst="straightConnector1">
            <a:avLst/>
          </a:prstGeom>
          <a:ln w="69850">
            <a:tailEnd type="arrow"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6" idx="2"/>
            <a:endCxn id="8" idx="3"/>
          </p:cNvCxnSpPr>
          <p:nvPr/>
        </p:nvCxnSpPr>
        <p:spPr>
          <a:xfrm rot="10800000">
            <a:off x="4929190" y="5250670"/>
            <a:ext cx="571504" cy="35719"/>
          </a:xfrm>
          <a:prstGeom prst="straightConnector1">
            <a:avLst/>
          </a:prstGeom>
          <a:ln w="69850">
            <a:tailEnd type="arrow" w="lg" len="lg"/>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6" idx="3"/>
            <a:endCxn id="9" idx="3"/>
          </p:cNvCxnSpPr>
          <p:nvPr/>
        </p:nvCxnSpPr>
        <p:spPr>
          <a:xfrm rot="5400000">
            <a:off x="5250290" y="5419918"/>
            <a:ext cx="295470" cy="937669"/>
          </a:xfrm>
          <a:prstGeom prst="straightConnector1">
            <a:avLst/>
          </a:prstGeom>
          <a:ln w="69850">
            <a:tailEnd type="arrow" w="lg" len="lg"/>
          </a:ln>
        </p:spPr>
        <p:style>
          <a:lnRef idx="1">
            <a:schemeClr val="accent1"/>
          </a:lnRef>
          <a:fillRef idx="0">
            <a:schemeClr val="accent1"/>
          </a:fillRef>
          <a:effectRef idx="0">
            <a:schemeClr val="accent1"/>
          </a:effectRef>
          <a:fontRef idx="minor">
            <a:schemeClr val="tx1"/>
          </a:fontRef>
        </p:style>
      </p:cxnSp>
      <p:sp>
        <p:nvSpPr>
          <p:cNvPr id="15" name="円/楕円 14"/>
          <p:cNvSpPr/>
          <p:nvPr/>
        </p:nvSpPr>
        <p:spPr>
          <a:xfrm>
            <a:off x="642910" y="4143380"/>
            <a:ext cx="1357322"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誤差</a:t>
            </a:r>
            <a:endParaRPr kumimoji="1" lang="ja-JP" altLang="en-US" sz="2800" dirty="0">
              <a:solidFill>
                <a:schemeClr val="tx1"/>
              </a:solidFill>
            </a:endParaRPr>
          </a:p>
        </p:txBody>
      </p:sp>
      <p:sp>
        <p:nvSpPr>
          <p:cNvPr id="21" name="円/楕円 20"/>
          <p:cNvSpPr/>
          <p:nvPr/>
        </p:nvSpPr>
        <p:spPr>
          <a:xfrm>
            <a:off x="642910" y="4929198"/>
            <a:ext cx="1357322"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誤差</a:t>
            </a:r>
            <a:endParaRPr kumimoji="1" lang="ja-JP" altLang="en-US" sz="2800" dirty="0">
              <a:solidFill>
                <a:schemeClr val="tx1"/>
              </a:solidFill>
            </a:endParaRPr>
          </a:p>
        </p:txBody>
      </p:sp>
      <p:sp>
        <p:nvSpPr>
          <p:cNvPr id="22" name="円/楕円 21"/>
          <p:cNvSpPr/>
          <p:nvPr/>
        </p:nvSpPr>
        <p:spPr>
          <a:xfrm>
            <a:off x="642910" y="5715016"/>
            <a:ext cx="1357322"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誤差</a:t>
            </a:r>
            <a:endParaRPr kumimoji="1" lang="ja-JP" altLang="en-US" sz="2800" dirty="0">
              <a:solidFill>
                <a:schemeClr val="tx1"/>
              </a:solidFill>
            </a:endParaRPr>
          </a:p>
        </p:txBody>
      </p:sp>
      <p:cxnSp>
        <p:nvCxnSpPr>
          <p:cNvPr id="25" name="直線矢印コネクタ 24"/>
          <p:cNvCxnSpPr>
            <a:stCxn id="15" idx="6"/>
            <a:endCxn id="7" idx="1"/>
          </p:cNvCxnSpPr>
          <p:nvPr/>
        </p:nvCxnSpPr>
        <p:spPr>
          <a:xfrm>
            <a:off x="2000232" y="4464851"/>
            <a:ext cx="714380" cy="1588"/>
          </a:xfrm>
          <a:prstGeom prst="straightConnector1">
            <a:avLst/>
          </a:prstGeom>
          <a:ln w="69850">
            <a:tailEnd type="arrow" w="lg" len="lg"/>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21" idx="6"/>
            <a:endCxn id="8" idx="1"/>
          </p:cNvCxnSpPr>
          <p:nvPr/>
        </p:nvCxnSpPr>
        <p:spPr>
          <a:xfrm>
            <a:off x="2000232" y="5250669"/>
            <a:ext cx="785818" cy="1588"/>
          </a:xfrm>
          <a:prstGeom prst="straightConnector1">
            <a:avLst/>
          </a:prstGeom>
          <a:ln w="69850">
            <a:tailEnd type="arrow" w="lg" len="lg"/>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22" idx="6"/>
            <a:endCxn id="9" idx="1"/>
          </p:cNvCxnSpPr>
          <p:nvPr/>
        </p:nvCxnSpPr>
        <p:spPr>
          <a:xfrm>
            <a:off x="2000232" y="6036487"/>
            <a:ext cx="785818" cy="1588"/>
          </a:xfrm>
          <a:prstGeom prst="straightConnector1">
            <a:avLst/>
          </a:prstGeom>
          <a:ln w="69850">
            <a:tailEnd type="arrow" w="lg" len="lg"/>
          </a:ln>
        </p:spPr>
        <p:style>
          <a:lnRef idx="1">
            <a:schemeClr val="accent1"/>
          </a:lnRef>
          <a:fillRef idx="0">
            <a:schemeClr val="accent1"/>
          </a:fillRef>
          <a:effectRef idx="0">
            <a:schemeClr val="accent1"/>
          </a:effectRef>
          <a:fontRef idx="minor">
            <a:schemeClr val="tx1"/>
          </a:fontRef>
        </p:style>
      </p:cxnSp>
    </p:spTree>
  </p:cSld>
  <p:clrMapOvr>
    <a:masterClrMapping/>
  </p:clrMapOvr>
  <p:transition>
    <p:rand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3" name="直線矢印コネクタ 132"/>
          <p:cNvCxnSpPr>
            <a:stCxn id="21" idx="2"/>
            <a:endCxn id="26" idx="4"/>
          </p:cNvCxnSpPr>
          <p:nvPr/>
        </p:nvCxnSpPr>
        <p:spPr>
          <a:xfrm rot="10800000">
            <a:off x="1519650" y="5143512"/>
            <a:ext cx="266269" cy="71438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stCxn id="25" idx="6"/>
            <a:endCxn id="23" idx="4"/>
          </p:cNvCxnSpPr>
          <p:nvPr/>
        </p:nvCxnSpPr>
        <p:spPr>
          <a:xfrm flipV="1">
            <a:off x="6429388" y="5429264"/>
            <a:ext cx="1000132" cy="214314"/>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a:stCxn id="26" idx="0"/>
            <a:endCxn id="51" idx="4"/>
          </p:cNvCxnSpPr>
          <p:nvPr/>
        </p:nvCxnSpPr>
        <p:spPr>
          <a:xfrm rot="5400000" flipH="1" flipV="1">
            <a:off x="1841120" y="3464719"/>
            <a:ext cx="214314" cy="857256"/>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stCxn id="51" idx="0"/>
            <a:endCxn id="24" idx="0"/>
          </p:cNvCxnSpPr>
          <p:nvPr/>
        </p:nvCxnSpPr>
        <p:spPr>
          <a:xfrm rot="5400000" flipH="1" flipV="1">
            <a:off x="4903212" y="116875"/>
            <a:ext cx="1588" cy="505261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normAutofit/>
          </a:bodyPr>
          <a:lstStyle/>
          <a:p>
            <a:r>
              <a:rPr kumimoji="1" lang="ja-JP" altLang="en-US" dirty="0" smtClean="0"/>
              <a:t>生物心理社会的プロセス</a:t>
            </a:r>
            <a:endParaRPr kumimoji="1" lang="ja-JP" altLang="en-US" dirty="0"/>
          </a:p>
        </p:txBody>
      </p:sp>
      <p:sp>
        <p:nvSpPr>
          <p:cNvPr id="3" name="コンテンツ プレースホルダ 2"/>
          <p:cNvSpPr>
            <a:spLocks noGrp="1"/>
          </p:cNvSpPr>
          <p:nvPr>
            <p:ph idx="1"/>
          </p:nvPr>
        </p:nvSpPr>
        <p:spPr>
          <a:xfrm>
            <a:off x="457200" y="1600201"/>
            <a:ext cx="8229600" cy="971543"/>
          </a:xfrm>
        </p:spPr>
        <p:txBody>
          <a:bodyPr/>
          <a:lstStyle/>
          <a:p>
            <a:r>
              <a:rPr kumimoji="1" lang="ja-JP" altLang="en-US" dirty="0" smtClean="0"/>
              <a:t>目に見えない心理社会的な変数の複雑なプロセスの解明が可能に、もちろん生物学的要因も</a:t>
            </a:r>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52</a:t>
            </a:fld>
            <a:endParaRPr lang="ja-JP" altLang="en-US"/>
          </a:p>
        </p:txBody>
      </p:sp>
      <p:sp>
        <p:nvSpPr>
          <p:cNvPr id="21" name="円/楕円 20"/>
          <p:cNvSpPr/>
          <p:nvPr/>
        </p:nvSpPr>
        <p:spPr>
          <a:xfrm>
            <a:off x="1785918" y="5286388"/>
            <a:ext cx="2000264" cy="1143008"/>
          </a:xfrm>
          <a:prstGeom prst="ellipse">
            <a:avLst/>
          </a:prstGeom>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意思決定支援</a:t>
            </a:r>
            <a:endParaRPr kumimoji="1" lang="ja-JP" altLang="en-US" sz="2400" dirty="0">
              <a:solidFill>
                <a:schemeClr val="tx1"/>
              </a:solidFill>
            </a:endParaRPr>
          </a:p>
        </p:txBody>
      </p:sp>
      <p:sp>
        <p:nvSpPr>
          <p:cNvPr id="22" name="円/楕円 21"/>
          <p:cNvSpPr/>
          <p:nvPr/>
        </p:nvSpPr>
        <p:spPr>
          <a:xfrm>
            <a:off x="3786182" y="2786058"/>
            <a:ext cx="2000264" cy="1143008"/>
          </a:xfrm>
          <a:prstGeom prst="ellipse">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すぐれた意思決定</a:t>
            </a:r>
            <a:endParaRPr kumimoji="1" lang="ja-JP" altLang="en-US" sz="2400" dirty="0">
              <a:solidFill>
                <a:schemeClr val="tx1"/>
              </a:solidFill>
            </a:endParaRPr>
          </a:p>
        </p:txBody>
      </p:sp>
      <p:sp>
        <p:nvSpPr>
          <p:cNvPr id="23" name="円/楕円 22"/>
          <p:cNvSpPr/>
          <p:nvPr/>
        </p:nvSpPr>
        <p:spPr>
          <a:xfrm>
            <a:off x="6429388" y="4286256"/>
            <a:ext cx="2000264" cy="1143008"/>
          </a:xfrm>
          <a:prstGeom prst="ellipse">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セルフケア能力</a:t>
            </a:r>
            <a:endParaRPr kumimoji="1" lang="ja-JP" altLang="en-US" sz="2400" dirty="0">
              <a:solidFill>
                <a:schemeClr val="tx1"/>
              </a:solidFill>
            </a:endParaRPr>
          </a:p>
        </p:txBody>
      </p:sp>
      <p:sp>
        <p:nvSpPr>
          <p:cNvPr id="24" name="円/楕円 23"/>
          <p:cNvSpPr/>
          <p:nvPr/>
        </p:nvSpPr>
        <p:spPr>
          <a:xfrm>
            <a:off x="6429388" y="2643182"/>
            <a:ext cx="2000264" cy="1143008"/>
          </a:xfrm>
          <a:prstGeom prst="ellipse">
            <a:avLst/>
          </a:prstGeom>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latin typeface="+mn-ea"/>
              </a:rPr>
              <a:t>QOL</a:t>
            </a:r>
            <a:endParaRPr kumimoji="1" lang="ja-JP" altLang="en-US" sz="2400" dirty="0">
              <a:solidFill>
                <a:schemeClr val="tx1"/>
              </a:solidFill>
              <a:latin typeface="+mn-ea"/>
            </a:endParaRPr>
          </a:p>
        </p:txBody>
      </p:sp>
      <p:sp>
        <p:nvSpPr>
          <p:cNvPr id="25" name="円/楕円 24"/>
          <p:cNvSpPr/>
          <p:nvPr/>
        </p:nvSpPr>
        <p:spPr>
          <a:xfrm>
            <a:off x="4429124" y="5072074"/>
            <a:ext cx="2000264" cy="1143008"/>
          </a:xfrm>
          <a:prstGeom prst="ellipse">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医療者への信頼</a:t>
            </a:r>
            <a:endParaRPr kumimoji="1" lang="ja-JP" altLang="en-US" sz="2400" dirty="0">
              <a:solidFill>
                <a:schemeClr val="tx1"/>
              </a:solidFill>
            </a:endParaRPr>
          </a:p>
        </p:txBody>
      </p:sp>
      <p:sp>
        <p:nvSpPr>
          <p:cNvPr id="26" name="円/楕円 25"/>
          <p:cNvSpPr/>
          <p:nvPr/>
        </p:nvSpPr>
        <p:spPr>
          <a:xfrm>
            <a:off x="428596" y="4000504"/>
            <a:ext cx="2182106" cy="1143008"/>
          </a:xfrm>
          <a:prstGeom prst="ellipse">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ストレス対処能力</a:t>
            </a:r>
            <a:endParaRPr lang="en-US" altLang="ja-JP" sz="2400" dirty="0" smtClean="0">
              <a:solidFill>
                <a:schemeClr val="tx1"/>
              </a:solidFill>
            </a:endParaRPr>
          </a:p>
        </p:txBody>
      </p:sp>
      <p:cxnSp>
        <p:nvCxnSpPr>
          <p:cNvPr id="32" name="直線矢印コネクタ 31"/>
          <p:cNvCxnSpPr>
            <a:stCxn id="26" idx="6"/>
            <a:endCxn id="23" idx="2"/>
          </p:cNvCxnSpPr>
          <p:nvPr/>
        </p:nvCxnSpPr>
        <p:spPr>
          <a:xfrm>
            <a:off x="2610702" y="4572008"/>
            <a:ext cx="3818686" cy="285752"/>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21" idx="7"/>
            <a:endCxn id="22" idx="4"/>
          </p:cNvCxnSpPr>
          <p:nvPr/>
        </p:nvCxnSpPr>
        <p:spPr>
          <a:xfrm rot="5400000" flipH="1" flipV="1">
            <a:off x="3377426" y="4044890"/>
            <a:ext cx="1524712" cy="1293064"/>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a:stCxn id="23" idx="0"/>
            <a:endCxn id="24" idx="4"/>
          </p:cNvCxnSpPr>
          <p:nvPr/>
        </p:nvCxnSpPr>
        <p:spPr>
          <a:xfrm rot="5400000" flipH="1" flipV="1">
            <a:off x="7179487" y="4036223"/>
            <a:ext cx="500066" cy="158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21" idx="6"/>
            <a:endCxn id="25" idx="2"/>
          </p:cNvCxnSpPr>
          <p:nvPr/>
        </p:nvCxnSpPr>
        <p:spPr>
          <a:xfrm flipV="1">
            <a:off x="3786182" y="5643578"/>
            <a:ext cx="642942" cy="214314"/>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22" idx="6"/>
            <a:endCxn id="24" idx="2"/>
          </p:cNvCxnSpPr>
          <p:nvPr/>
        </p:nvCxnSpPr>
        <p:spPr>
          <a:xfrm flipV="1">
            <a:off x="5786446" y="3214686"/>
            <a:ext cx="642942" cy="142876"/>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51" name="円/楕円 50"/>
          <p:cNvSpPr/>
          <p:nvPr/>
        </p:nvSpPr>
        <p:spPr>
          <a:xfrm>
            <a:off x="1285852" y="2643182"/>
            <a:ext cx="2182106" cy="1143008"/>
          </a:xfrm>
          <a:prstGeom prst="ellipse">
            <a:avLst/>
          </a:prstGeom>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生物学的要因</a:t>
            </a:r>
            <a:endParaRPr lang="en-US" altLang="ja-JP" sz="2400" dirty="0" smtClean="0">
              <a:solidFill>
                <a:schemeClr val="tx1"/>
              </a:solidFill>
            </a:endParaRPr>
          </a:p>
        </p:txBody>
      </p:sp>
      <p:cxnSp>
        <p:nvCxnSpPr>
          <p:cNvPr id="109" name="直線矢印コネクタ 108"/>
          <p:cNvCxnSpPr>
            <a:endCxn id="51" idx="5"/>
          </p:cNvCxnSpPr>
          <p:nvPr/>
        </p:nvCxnSpPr>
        <p:spPr>
          <a:xfrm rot="10800000">
            <a:off x="3148396" y="3618800"/>
            <a:ext cx="3275836" cy="1192036"/>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rand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タイトル 5"/>
          <p:cNvSpPr>
            <a:spLocks noGrp="1"/>
          </p:cNvSpPr>
          <p:nvPr>
            <p:ph type="title"/>
          </p:nvPr>
        </p:nvSpPr>
        <p:spPr/>
        <p:txBody>
          <a:bodyPr/>
          <a:lstStyle/>
          <a:p>
            <a:pPr eaLnBrk="1" hangingPunct="1"/>
            <a:r>
              <a:rPr lang="ja-JP" altLang="en-US" dirty="0" smtClean="0"/>
              <a:t>サンプル数とサンプリング</a:t>
            </a:r>
          </a:p>
        </p:txBody>
      </p:sp>
      <p:sp>
        <p:nvSpPr>
          <p:cNvPr id="7" name="テキスト プレースホルダ 6"/>
          <p:cNvSpPr>
            <a:spLocks noGrp="1"/>
          </p:cNvSpPr>
          <p:nvPr>
            <p:ph type="body" idx="1"/>
          </p:nvPr>
        </p:nvSpPr>
        <p:spPr/>
        <p:txBody>
          <a:bodyPr>
            <a:normAutofit/>
          </a:bodyPr>
          <a:lstStyle/>
          <a:p>
            <a:pPr eaLnBrk="1" fontAlgn="auto" hangingPunct="1">
              <a:spcAft>
                <a:spcPts val="0"/>
              </a:spcAft>
              <a:buFont typeface="Wingdings 3"/>
              <a:buNone/>
              <a:defRPr/>
            </a:pPr>
            <a:endParaRPr lang="ja-JP" altLang="en-US" dirty="0"/>
          </a:p>
        </p:txBody>
      </p:sp>
      <p:sp>
        <p:nvSpPr>
          <p:cNvPr id="39940" name="フッター プレースホルダ 2"/>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39941" name="スライド番号プレースホルダ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9D776FE1-18ED-4884-9F30-A2579630C7DA}" type="slidenum">
              <a:rPr lang="ja-JP" altLang="en-US" smtClean="0"/>
              <a:pPr/>
              <a:t>53</a:t>
            </a:fld>
            <a:endParaRPr lang="ja-JP" altLang="en-US" smtClean="0"/>
          </a:p>
        </p:txBody>
      </p:sp>
    </p:spTree>
  </p:cSld>
  <p:clrMapOvr>
    <a:masterClrMapping/>
  </p:clrMapOvr>
  <p:transition>
    <p:rand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normAutofit fontScale="90000"/>
          </a:bodyPr>
          <a:lstStyle/>
          <a:p>
            <a:pPr eaLnBrk="1" fontAlgn="auto" hangingPunct="1">
              <a:spcAft>
                <a:spcPts val="0"/>
              </a:spcAft>
              <a:defRPr/>
            </a:pPr>
            <a:r>
              <a:rPr lang="ja-JP" altLang="en-US" dirty="0" smtClean="0"/>
              <a:t>サンプル数は足りたのか？</a:t>
            </a:r>
          </a:p>
        </p:txBody>
      </p:sp>
      <p:grpSp>
        <p:nvGrpSpPr>
          <p:cNvPr id="40965" name="Group 2"/>
          <p:cNvGrpSpPr>
            <a:grpSpLocks noGrp="1"/>
          </p:cNvGrpSpPr>
          <p:nvPr/>
        </p:nvGrpSpPr>
        <p:grpSpPr bwMode="auto">
          <a:xfrm>
            <a:off x="500063" y="1597025"/>
            <a:ext cx="7769225" cy="4048125"/>
            <a:chOff x="786" y="9038"/>
            <a:chExt cx="3427" cy="1336"/>
          </a:xfrm>
        </p:grpSpPr>
        <p:sp>
          <p:nvSpPr>
            <p:cNvPr id="40970" name="Text Box 3"/>
            <p:cNvSpPr txBox="1">
              <a:spLocks noChangeArrowheads="1"/>
            </p:cNvSpPr>
            <p:nvPr/>
          </p:nvSpPr>
          <p:spPr bwMode="auto">
            <a:xfrm>
              <a:off x="3055" y="9501"/>
              <a:ext cx="1158" cy="513"/>
            </a:xfrm>
            <a:prstGeom prst="rect">
              <a:avLst/>
            </a:prstGeom>
            <a:solidFill>
              <a:srgbClr val="FFFFFF"/>
            </a:solidFill>
            <a:ln w="63500">
              <a:solidFill>
                <a:srgbClr val="00B050"/>
              </a:solidFill>
              <a:miter lim="800000"/>
              <a:headEnd/>
              <a:tailEnd/>
            </a:ln>
          </p:spPr>
          <p:txBody>
            <a:bodyPr anchor="ctr"/>
            <a:lstStyle/>
            <a:p>
              <a:pPr algn="ctr"/>
              <a:r>
                <a:rPr lang="en-US" altLang="ja-JP" sz="3600">
                  <a:latin typeface="Century" pitchFamily="18" charset="0"/>
                  <a:ea typeface="ＭＳ 明朝" pitchFamily="17" charset="-128"/>
                </a:rPr>
                <a:t>QOL</a:t>
              </a:r>
              <a:endParaRPr lang="ja-JP" altLang="ja-JP" sz="3600"/>
            </a:p>
          </p:txBody>
        </p:sp>
        <p:sp>
          <p:nvSpPr>
            <p:cNvPr id="40971" name="Text Box 4"/>
            <p:cNvSpPr txBox="1">
              <a:spLocks noChangeArrowheads="1"/>
            </p:cNvSpPr>
            <p:nvPr/>
          </p:nvSpPr>
          <p:spPr bwMode="auto">
            <a:xfrm>
              <a:off x="786" y="9038"/>
              <a:ext cx="1410" cy="314"/>
            </a:xfrm>
            <a:prstGeom prst="rect">
              <a:avLst/>
            </a:prstGeom>
            <a:solidFill>
              <a:srgbClr val="FFFFFF"/>
            </a:solidFill>
            <a:ln w="63500">
              <a:solidFill>
                <a:srgbClr val="00B050"/>
              </a:solidFill>
              <a:miter lim="800000"/>
              <a:headEnd/>
              <a:tailEnd/>
            </a:ln>
          </p:spPr>
          <p:txBody>
            <a:bodyPr anchor="ctr"/>
            <a:lstStyle/>
            <a:p>
              <a:pPr algn="ctr"/>
              <a:r>
                <a:rPr lang="ja-JP" altLang="en-US" sz="3200" dirty="0"/>
                <a:t>意思決定</a:t>
              </a:r>
              <a:r>
                <a:rPr lang="ja-JP" altLang="en-US" sz="3200" dirty="0" smtClean="0"/>
                <a:t>支援</a:t>
              </a:r>
              <a:endParaRPr lang="ja-JP" altLang="ja-JP" sz="3200" dirty="0"/>
            </a:p>
          </p:txBody>
        </p:sp>
        <p:sp>
          <p:nvSpPr>
            <p:cNvPr id="40972" name="Text Box 5"/>
            <p:cNvSpPr txBox="1">
              <a:spLocks noChangeArrowheads="1"/>
            </p:cNvSpPr>
            <p:nvPr/>
          </p:nvSpPr>
          <p:spPr bwMode="auto">
            <a:xfrm>
              <a:off x="786" y="9548"/>
              <a:ext cx="1410" cy="306"/>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40973" name="Text Box 6"/>
            <p:cNvSpPr txBox="1">
              <a:spLocks noChangeArrowheads="1"/>
            </p:cNvSpPr>
            <p:nvPr/>
          </p:nvSpPr>
          <p:spPr bwMode="auto">
            <a:xfrm>
              <a:off x="795" y="10052"/>
              <a:ext cx="1386" cy="322"/>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40974" name="Line 7"/>
            <p:cNvSpPr>
              <a:spLocks noChangeShapeType="1"/>
            </p:cNvSpPr>
            <p:nvPr/>
          </p:nvSpPr>
          <p:spPr bwMode="auto">
            <a:xfrm>
              <a:off x="2235" y="9171"/>
              <a:ext cx="788" cy="472"/>
            </a:xfrm>
            <a:prstGeom prst="line">
              <a:avLst/>
            </a:prstGeom>
            <a:noFill/>
            <a:ln w="190500">
              <a:solidFill>
                <a:srgbClr val="000000"/>
              </a:solidFill>
              <a:prstDash val="sysDash"/>
              <a:round/>
              <a:headEnd/>
              <a:tailEnd type="triangle" w="med" len="med"/>
            </a:ln>
          </p:spPr>
          <p:txBody>
            <a:bodyPr anchor="ctr"/>
            <a:lstStyle/>
            <a:p>
              <a:endParaRPr lang="ja-JP" altLang="en-US"/>
            </a:p>
          </p:txBody>
        </p:sp>
        <p:sp>
          <p:nvSpPr>
            <p:cNvPr id="40975" name="Line 8"/>
            <p:cNvSpPr>
              <a:spLocks noChangeShapeType="1"/>
            </p:cNvSpPr>
            <p:nvPr/>
          </p:nvSpPr>
          <p:spPr bwMode="auto">
            <a:xfrm>
              <a:off x="2204" y="9752"/>
              <a:ext cx="819" cy="15"/>
            </a:xfrm>
            <a:prstGeom prst="line">
              <a:avLst/>
            </a:prstGeom>
            <a:noFill/>
            <a:ln w="63500">
              <a:solidFill>
                <a:srgbClr val="000000"/>
              </a:solidFill>
              <a:prstDash val="dash"/>
              <a:round/>
              <a:headEnd/>
              <a:tailEnd type="triangle" w="med" len="med"/>
            </a:ln>
          </p:spPr>
          <p:txBody>
            <a:bodyPr anchor="ctr"/>
            <a:lstStyle/>
            <a:p>
              <a:endParaRPr lang="ja-JP" altLang="en-US"/>
            </a:p>
          </p:txBody>
        </p:sp>
        <p:sp>
          <p:nvSpPr>
            <p:cNvPr id="40976" name="Line 9"/>
            <p:cNvSpPr>
              <a:spLocks noChangeShapeType="1"/>
            </p:cNvSpPr>
            <p:nvPr/>
          </p:nvSpPr>
          <p:spPr bwMode="auto">
            <a:xfrm flipV="1">
              <a:off x="2204" y="9878"/>
              <a:ext cx="819" cy="401"/>
            </a:xfrm>
            <a:prstGeom prst="line">
              <a:avLst/>
            </a:prstGeom>
            <a:noFill/>
            <a:ln w="63500">
              <a:solidFill>
                <a:srgbClr val="000000"/>
              </a:solidFill>
              <a:prstDash val="dash"/>
              <a:round/>
              <a:headEnd/>
              <a:tailEnd type="triangle" w="med" len="med"/>
            </a:ln>
          </p:spPr>
          <p:txBody>
            <a:bodyPr anchor="ctr"/>
            <a:lstStyle/>
            <a:p>
              <a:endParaRPr lang="ja-JP" altLang="en-US"/>
            </a:p>
          </p:txBody>
        </p:sp>
      </p:grpSp>
      <p:sp>
        <p:nvSpPr>
          <p:cNvPr id="40963" name="フッター プレースホルダ 15"/>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40964" name="スライド番号プレースホルダ 1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C707E222-ED84-49E0-B4BB-9B324A48B10B}" type="slidenum">
              <a:rPr lang="ja-JP" altLang="en-US" smtClean="0"/>
              <a:pPr/>
              <a:t>54</a:t>
            </a:fld>
            <a:endParaRPr lang="ja-JP" altLang="en-US" smtClean="0"/>
          </a:p>
        </p:txBody>
      </p:sp>
      <p:sp>
        <p:nvSpPr>
          <p:cNvPr id="40966" name="テキスト ボックス 12"/>
          <p:cNvSpPr txBox="1">
            <a:spLocks noChangeArrowheads="1"/>
          </p:cNvSpPr>
          <p:nvPr/>
        </p:nvSpPr>
        <p:spPr bwMode="auto">
          <a:xfrm>
            <a:off x="4143375" y="3071813"/>
            <a:ext cx="1000125" cy="646112"/>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40967" name="テキスト ボックス 13"/>
          <p:cNvSpPr txBox="1">
            <a:spLocks noChangeArrowheads="1"/>
          </p:cNvSpPr>
          <p:nvPr/>
        </p:nvSpPr>
        <p:spPr bwMode="auto">
          <a:xfrm>
            <a:off x="4143375" y="41433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40968" name="テキスト ボックス 12"/>
          <p:cNvSpPr txBox="1">
            <a:spLocks noChangeArrowheads="1"/>
          </p:cNvSpPr>
          <p:nvPr/>
        </p:nvSpPr>
        <p:spPr bwMode="auto">
          <a:xfrm>
            <a:off x="4572000" y="1857375"/>
            <a:ext cx="2928938" cy="646113"/>
          </a:xfrm>
          <a:prstGeom prst="rect">
            <a:avLst/>
          </a:prstGeom>
          <a:noFill/>
          <a:ln w="9525">
            <a:noFill/>
            <a:miter lim="800000"/>
            <a:headEnd/>
            <a:tailEnd/>
          </a:ln>
        </p:spPr>
        <p:txBody>
          <a:bodyPr>
            <a:spAutoFit/>
          </a:bodyPr>
          <a:lstStyle/>
          <a:p>
            <a:r>
              <a:rPr lang="ja-JP" altLang="en-US" sz="3600">
                <a:latin typeface="Calibri" pitchFamily="34" charset="0"/>
              </a:rPr>
              <a:t>有意でない</a:t>
            </a:r>
          </a:p>
        </p:txBody>
      </p:sp>
      <p:sp>
        <p:nvSpPr>
          <p:cNvPr id="40969" name="テキスト ボックス 13"/>
          <p:cNvSpPr txBox="1">
            <a:spLocks noChangeArrowheads="1"/>
          </p:cNvSpPr>
          <p:nvPr/>
        </p:nvSpPr>
        <p:spPr bwMode="auto">
          <a:xfrm>
            <a:off x="4429125" y="4929188"/>
            <a:ext cx="4214813" cy="1200150"/>
          </a:xfrm>
          <a:prstGeom prst="rect">
            <a:avLst/>
          </a:prstGeom>
          <a:solidFill>
            <a:srgbClr val="FFFFFF"/>
          </a:solidFill>
          <a:ln w="63500">
            <a:noFill/>
            <a:miter lim="800000"/>
            <a:headEnd/>
            <a:tailEnd/>
          </a:ln>
        </p:spPr>
        <p:txBody>
          <a:bodyPr anchor="ctr">
            <a:spAutoFit/>
          </a:bodyPr>
          <a:lstStyle/>
          <a:p>
            <a:pPr algn="ctr"/>
            <a:r>
              <a:rPr lang="ja-JP" altLang="en-US" sz="3600" dirty="0"/>
              <a:t>関連は十分だったが　</a:t>
            </a:r>
            <a:r>
              <a:rPr lang="en-US" altLang="ja-JP" sz="3600" dirty="0" smtClean="0"/>
              <a:t>N=10</a:t>
            </a:r>
            <a:r>
              <a:rPr lang="ja-JP" altLang="en-US" sz="3600" dirty="0"/>
              <a:t>　少なくない？</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65"/>
                                        </p:tgtEl>
                                        <p:attrNameLst>
                                          <p:attrName>style.visibility</p:attrName>
                                        </p:attrNameLst>
                                      </p:cBhvr>
                                      <p:to>
                                        <p:strVal val="visible"/>
                                      </p:to>
                                    </p:set>
                                    <p:anim calcmode="lin" valueType="num">
                                      <p:cBhvr additive="base">
                                        <p:cTn id="7" dur="500" fill="hold"/>
                                        <p:tgtEl>
                                          <p:spTgt spid="40965"/>
                                        </p:tgtEl>
                                        <p:attrNameLst>
                                          <p:attrName>ppt_x</p:attrName>
                                        </p:attrNameLst>
                                      </p:cBhvr>
                                      <p:tavLst>
                                        <p:tav tm="0">
                                          <p:val>
                                            <p:strVal val="#ppt_x"/>
                                          </p:val>
                                        </p:tav>
                                        <p:tav tm="100000">
                                          <p:val>
                                            <p:strVal val="#ppt_x"/>
                                          </p:val>
                                        </p:tav>
                                      </p:tavLst>
                                    </p:anim>
                                    <p:anim calcmode="lin" valueType="num">
                                      <p:cBhvr additive="base">
                                        <p:cTn id="8" dur="500" fill="hold"/>
                                        <p:tgtEl>
                                          <p:spTgt spid="4096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0966"/>
                                        </p:tgtEl>
                                        <p:attrNameLst>
                                          <p:attrName>style.visibility</p:attrName>
                                        </p:attrNameLst>
                                      </p:cBhvr>
                                      <p:to>
                                        <p:strVal val="visible"/>
                                      </p:to>
                                    </p:set>
                                    <p:anim calcmode="lin" valueType="num">
                                      <p:cBhvr additive="base">
                                        <p:cTn id="11" dur="500" fill="hold"/>
                                        <p:tgtEl>
                                          <p:spTgt spid="40966"/>
                                        </p:tgtEl>
                                        <p:attrNameLst>
                                          <p:attrName>ppt_x</p:attrName>
                                        </p:attrNameLst>
                                      </p:cBhvr>
                                      <p:tavLst>
                                        <p:tav tm="0">
                                          <p:val>
                                            <p:strVal val="#ppt_x"/>
                                          </p:val>
                                        </p:tav>
                                        <p:tav tm="100000">
                                          <p:val>
                                            <p:strVal val="#ppt_x"/>
                                          </p:val>
                                        </p:tav>
                                      </p:tavLst>
                                    </p:anim>
                                    <p:anim calcmode="lin" valueType="num">
                                      <p:cBhvr additive="base">
                                        <p:cTn id="12" dur="500" fill="hold"/>
                                        <p:tgtEl>
                                          <p:spTgt spid="4096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0967"/>
                                        </p:tgtEl>
                                        <p:attrNameLst>
                                          <p:attrName>style.visibility</p:attrName>
                                        </p:attrNameLst>
                                      </p:cBhvr>
                                      <p:to>
                                        <p:strVal val="visible"/>
                                      </p:to>
                                    </p:set>
                                    <p:anim calcmode="lin" valueType="num">
                                      <p:cBhvr additive="base">
                                        <p:cTn id="15" dur="500" fill="hold"/>
                                        <p:tgtEl>
                                          <p:spTgt spid="40967"/>
                                        </p:tgtEl>
                                        <p:attrNameLst>
                                          <p:attrName>ppt_x</p:attrName>
                                        </p:attrNameLst>
                                      </p:cBhvr>
                                      <p:tavLst>
                                        <p:tav tm="0">
                                          <p:val>
                                            <p:strVal val="#ppt_x"/>
                                          </p:val>
                                        </p:tav>
                                        <p:tav tm="100000">
                                          <p:val>
                                            <p:strVal val="#ppt_x"/>
                                          </p:val>
                                        </p:tav>
                                      </p:tavLst>
                                    </p:anim>
                                    <p:anim calcmode="lin" valueType="num">
                                      <p:cBhvr additive="base">
                                        <p:cTn id="16" dur="500" fill="hold"/>
                                        <p:tgtEl>
                                          <p:spTgt spid="4096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0968"/>
                                        </p:tgtEl>
                                        <p:attrNameLst>
                                          <p:attrName>style.visibility</p:attrName>
                                        </p:attrNameLst>
                                      </p:cBhvr>
                                      <p:to>
                                        <p:strVal val="visible"/>
                                      </p:to>
                                    </p:set>
                                    <p:anim calcmode="lin" valueType="num">
                                      <p:cBhvr additive="base">
                                        <p:cTn id="19" dur="500" fill="hold"/>
                                        <p:tgtEl>
                                          <p:spTgt spid="40968"/>
                                        </p:tgtEl>
                                        <p:attrNameLst>
                                          <p:attrName>ppt_x</p:attrName>
                                        </p:attrNameLst>
                                      </p:cBhvr>
                                      <p:tavLst>
                                        <p:tav tm="0">
                                          <p:val>
                                            <p:strVal val="#ppt_x"/>
                                          </p:val>
                                        </p:tav>
                                        <p:tav tm="100000">
                                          <p:val>
                                            <p:strVal val="#ppt_x"/>
                                          </p:val>
                                        </p:tav>
                                      </p:tavLst>
                                    </p:anim>
                                    <p:anim calcmode="lin" valueType="num">
                                      <p:cBhvr additive="base">
                                        <p:cTn id="20" dur="500" fill="hold"/>
                                        <p:tgtEl>
                                          <p:spTgt spid="4096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0969"/>
                                        </p:tgtEl>
                                        <p:attrNameLst>
                                          <p:attrName>style.visibility</p:attrName>
                                        </p:attrNameLst>
                                      </p:cBhvr>
                                      <p:to>
                                        <p:strVal val="visible"/>
                                      </p:to>
                                    </p:set>
                                    <p:anim calcmode="lin" valueType="num">
                                      <p:cBhvr additive="base">
                                        <p:cTn id="23" dur="500" fill="hold"/>
                                        <p:tgtEl>
                                          <p:spTgt spid="40969"/>
                                        </p:tgtEl>
                                        <p:attrNameLst>
                                          <p:attrName>ppt_x</p:attrName>
                                        </p:attrNameLst>
                                      </p:cBhvr>
                                      <p:tavLst>
                                        <p:tav tm="0">
                                          <p:val>
                                            <p:strVal val="#ppt_x"/>
                                          </p:val>
                                        </p:tav>
                                        <p:tav tm="100000">
                                          <p:val>
                                            <p:strVal val="#ppt_x"/>
                                          </p:val>
                                        </p:tav>
                                      </p:tavLst>
                                    </p:anim>
                                    <p:anim calcmode="lin" valueType="num">
                                      <p:cBhvr additive="base">
                                        <p:cTn id="24" dur="500" fill="hold"/>
                                        <p:tgtEl>
                                          <p:spTgt spid="409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p:bldP spid="40967" grpId="0"/>
      <p:bldP spid="40968" grpId="0"/>
      <p:bldP spid="40969"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タイトル 1"/>
          <p:cNvSpPr>
            <a:spLocks noGrp="1"/>
          </p:cNvSpPr>
          <p:nvPr>
            <p:ph type="title"/>
          </p:nvPr>
        </p:nvSpPr>
        <p:spPr/>
        <p:txBody>
          <a:bodyPr/>
          <a:lstStyle/>
          <a:p>
            <a:pPr eaLnBrk="1" hangingPunct="1"/>
            <a:r>
              <a:rPr lang="ja-JP" altLang="en-US" dirty="0"/>
              <a:t>サンプル</a:t>
            </a:r>
            <a:r>
              <a:rPr lang="ja-JP" altLang="en-US" dirty="0" smtClean="0"/>
              <a:t>数と検出力</a:t>
            </a:r>
          </a:p>
        </p:txBody>
      </p:sp>
      <p:sp>
        <p:nvSpPr>
          <p:cNvPr id="41989" name="コンテンツ プレースホルダ 3"/>
          <p:cNvSpPr>
            <a:spLocks noGrp="1"/>
          </p:cNvSpPr>
          <p:nvPr>
            <p:ph idx="1"/>
          </p:nvPr>
        </p:nvSpPr>
        <p:spPr/>
        <p:txBody>
          <a:bodyPr/>
          <a:lstStyle/>
          <a:p>
            <a:pPr eaLnBrk="1" hangingPunct="1"/>
            <a:r>
              <a:rPr lang="ja-JP" altLang="en-US" dirty="0" smtClean="0"/>
              <a:t>その関連の強さで有意になるだけのサンプル数があったか（検出力、サンプルパワー）</a:t>
            </a:r>
            <a:endParaRPr lang="en-US" altLang="ja-JP" dirty="0" smtClean="0"/>
          </a:p>
          <a:p>
            <a:pPr eaLnBrk="1" hangingPunct="1"/>
            <a:r>
              <a:rPr lang="ja-JP" altLang="en-US" dirty="0" smtClean="0"/>
              <a:t>関連の有無が対象によって異なる場合は、関連のある対象から十分なサンプルを</a:t>
            </a:r>
            <a:endParaRPr lang="en-US" altLang="ja-JP" dirty="0" smtClean="0"/>
          </a:p>
          <a:p>
            <a:pPr eaLnBrk="1" hangingPunct="1"/>
            <a:r>
              <a:rPr lang="ja-JP" altLang="en-US" dirty="0" smtClean="0"/>
              <a:t>必要なサンプル数は、関連の強さや差の大きさ（効果サイズ）などがわかれば計算可能（パワーアナリシス）</a:t>
            </a:r>
            <a:endParaRPr lang="en-US" altLang="ja-JP" dirty="0" smtClean="0"/>
          </a:p>
          <a:p>
            <a:pPr eaLnBrk="1" hangingPunct="1"/>
            <a:r>
              <a:rPr lang="ja-JP" altLang="en-US" dirty="0" smtClean="0"/>
              <a:t>関連がかなり弱くてもサンプル数が十分多ければ有意にできる（まさにサンプルパワー）</a:t>
            </a:r>
            <a:endParaRPr lang="en-US" altLang="ja-JP" dirty="0" smtClean="0"/>
          </a:p>
        </p:txBody>
      </p:sp>
      <p:sp>
        <p:nvSpPr>
          <p:cNvPr id="41987" name="フッター プレースホルダ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41988" name="スライド番号プレースホルダ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29D2761-173C-4532-8328-95D4DD3E1C59}" type="slidenum">
              <a:rPr lang="ja-JP" altLang="en-US" smtClean="0"/>
              <a:pPr/>
              <a:t>55</a:t>
            </a:fld>
            <a:endParaRPr lang="ja-JP" altLang="en-US" smtClean="0"/>
          </a:p>
        </p:txBody>
      </p:sp>
    </p:spTree>
  </p:cSld>
  <p:clrMapOvr>
    <a:masterClrMapping/>
  </p:clrMapOvr>
  <p:transition>
    <p:rand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サンプルは</a:t>
            </a:r>
            <a:r>
              <a:rPr lang="ja-JP" altLang="en-US" dirty="0"/>
              <a:t>特殊な</a:t>
            </a:r>
            <a:r>
              <a:rPr kumimoji="1" lang="ja-JP" altLang="en-US" dirty="0" smtClean="0"/>
              <a:t>人たち？</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母集団と異なる特徴をもったサンプルが選ばれていないか</a:t>
            </a:r>
            <a:endParaRPr lang="en-US" altLang="ja-JP" dirty="0" smtClean="0"/>
          </a:p>
          <a:p>
            <a:r>
              <a:rPr lang="ja-JP" altLang="en-US" dirty="0" smtClean="0"/>
              <a:t>サンプリング</a:t>
            </a:r>
            <a:r>
              <a:rPr kumimoji="1" lang="ja-JP" altLang="en-US" dirty="0" smtClean="0"/>
              <a:t>バイアス</a:t>
            </a:r>
            <a:endParaRPr kumimoji="1" lang="en-US" altLang="ja-JP" dirty="0" smtClean="0"/>
          </a:p>
          <a:p>
            <a:r>
              <a:rPr lang="ja-JP" altLang="en-US" dirty="0" smtClean="0"/>
              <a:t>研究に参加できた人、最後まで参加できた人は元気な人、活動的な人では？→ヘルシーワーカー効果など</a:t>
            </a:r>
            <a:endParaRPr lang="en-US" altLang="ja-JP" dirty="0" smtClean="0"/>
          </a:p>
          <a:p>
            <a:pPr>
              <a:buNone/>
            </a:pPr>
            <a:endParaRPr lang="en-US" altLang="ja-JP" dirty="0" smtClean="0"/>
          </a:p>
          <a:p>
            <a:endParaRPr lang="en-US" altLang="ja-JP" dirty="0" smtClean="0"/>
          </a:p>
          <a:p>
            <a:endParaRPr kumimoji="1" lang="en-US" altLang="ja-JP" dirty="0" smtClean="0"/>
          </a:p>
          <a:p>
            <a:pPr>
              <a:buNone/>
            </a:pPr>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56</a:t>
            </a:fld>
            <a:endParaRPr lang="ja-JP" altLang="en-US"/>
          </a:p>
        </p:txBody>
      </p:sp>
      <p:sp>
        <p:nvSpPr>
          <p:cNvPr id="6" name="円/楕円 5"/>
          <p:cNvSpPr/>
          <p:nvPr/>
        </p:nvSpPr>
        <p:spPr>
          <a:xfrm>
            <a:off x="1428728" y="4714884"/>
            <a:ext cx="3286148" cy="12858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6072198" y="5214950"/>
            <a:ext cx="928694" cy="428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2786050" y="5143512"/>
            <a:ext cx="928694" cy="4286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弧 8"/>
          <p:cNvSpPr/>
          <p:nvPr/>
        </p:nvSpPr>
        <p:spPr>
          <a:xfrm>
            <a:off x="3286116" y="5072074"/>
            <a:ext cx="3000396" cy="571504"/>
          </a:xfrm>
          <a:prstGeom prst="arc">
            <a:avLst>
              <a:gd name="adj1" fmla="val 11105647"/>
              <a:gd name="adj2" fmla="val 21352987"/>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transition>
    <p:rand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a:xfrm>
            <a:off x="428596" y="795996"/>
            <a:ext cx="8286808" cy="3112843"/>
          </a:xfrm>
        </p:spPr>
        <p:txBody>
          <a:bodyPr/>
          <a:lstStyle/>
          <a:p>
            <a:pPr eaLnBrk="1" hangingPunct="1"/>
            <a:r>
              <a:rPr lang="ja-JP" altLang="en-US" dirty="0" smtClean="0"/>
              <a:t>探索データ解析と</a:t>
            </a:r>
            <a:r>
              <a:rPr lang="en-US" altLang="ja-JP" dirty="0" smtClean="0"/>
              <a:t/>
            </a:r>
            <a:br>
              <a:rPr lang="en-US" altLang="ja-JP" dirty="0" smtClean="0"/>
            </a:br>
            <a:r>
              <a:rPr lang="ja-JP" altLang="en-US" dirty="0" smtClean="0"/>
              <a:t>まとめ</a:t>
            </a:r>
          </a:p>
        </p:txBody>
      </p:sp>
      <p:sp>
        <p:nvSpPr>
          <p:cNvPr id="3" name="テキスト プレースホルダ 2"/>
          <p:cNvSpPr>
            <a:spLocks noGrp="1"/>
          </p:cNvSpPr>
          <p:nvPr>
            <p:ph type="body" idx="1"/>
          </p:nvPr>
        </p:nvSpPr>
        <p:spPr/>
        <p:txBody>
          <a:bodyPr>
            <a:normAutofit/>
          </a:bodyPr>
          <a:lstStyle/>
          <a:p>
            <a:pPr eaLnBrk="1" fontAlgn="auto" hangingPunct="1">
              <a:spcAft>
                <a:spcPts val="0"/>
              </a:spcAft>
              <a:buFont typeface="Wingdings 3"/>
              <a:buNone/>
              <a:defRPr/>
            </a:pPr>
            <a:endParaRPr lang="ja-JP" altLang="en-US" dirty="0"/>
          </a:p>
        </p:txBody>
      </p:sp>
      <p:sp>
        <p:nvSpPr>
          <p:cNvPr id="43012" name="フッター プレースホルダ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43013" name="スライド番号プレースホルダ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A5B56DA-7AF4-418C-AC6E-34AA28CDF1B0}" type="slidenum">
              <a:rPr lang="ja-JP" altLang="en-US" smtClean="0"/>
              <a:pPr/>
              <a:t>57</a:t>
            </a:fld>
            <a:endParaRPr lang="ja-JP" altLang="en-US" smtClean="0"/>
          </a:p>
        </p:txBody>
      </p:sp>
    </p:spTree>
  </p:cSld>
  <p:clrMapOvr>
    <a:masterClrMapping/>
  </p:clrMapOvr>
  <p:transition>
    <p:rand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normAutofit fontScale="90000"/>
          </a:bodyPr>
          <a:lstStyle/>
          <a:p>
            <a:pPr eaLnBrk="1" fontAlgn="auto" hangingPunct="1">
              <a:spcAft>
                <a:spcPts val="0"/>
              </a:spcAft>
              <a:defRPr/>
            </a:pPr>
            <a:r>
              <a:rPr lang="ja-JP" altLang="en-US" dirty="0" smtClean="0"/>
              <a:t>探索的データ解析のすすめ</a:t>
            </a:r>
          </a:p>
        </p:txBody>
      </p:sp>
      <p:sp>
        <p:nvSpPr>
          <p:cNvPr id="25603" name="コンテンツ プレースホルダ 2"/>
          <p:cNvSpPr>
            <a:spLocks noGrp="1"/>
          </p:cNvSpPr>
          <p:nvPr>
            <p:ph idx="1"/>
          </p:nvPr>
        </p:nvSpPr>
        <p:spPr/>
        <p:txBody>
          <a:bodyPr>
            <a:normAutofit/>
          </a:bodyPr>
          <a:lstStyle/>
          <a:p>
            <a:pPr marL="274320">
              <a:defRPr/>
            </a:pPr>
            <a:r>
              <a:rPr lang="ja-JP" altLang="en-US" dirty="0" smtClean="0"/>
              <a:t>仮説がだめならデータチェックと仮説の修正</a:t>
            </a:r>
            <a:endParaRPr lang="en-US" altLang="ja-JP" dirty="0" smtClean="0"/>
          </a:p>
          <a:p>
            <a:pPr marL="274320">
              <a:defRPr/>
            </a:pPr>
            <a:r>
              <a:rPr lang="ja-JP" altLang="en-US" dirty="0" smtClean="0"/>
              <a:t>仮説が検証されたように見えても常に疑い確認</a:t>
            </a:r>
            <a:endParaRPr lang="en-US" altLang="ja-JP" dirty="0" smtClean="0"/>
          </a:p>
          <a:p>
            <a:pPr marL="274320">
              <a:defRPr/>
            </a:pPr>
            <a:r>
              <a:rPr lang="ja-JP" altLang="en-US" dirty="0" smtClean="0"/>
              <a:t>データをなるべく視覚的に検討する（グラフ化）</a:t>
            </a:r>
            <a:endParaRPr lang="en-US" altLang="ja-JP" dirty="0" smtClean="0"/>
          </a:p>
          <a:p>
            <a:pPr marL="274320">
              <a:defRPr/>
            </a:pPr>
            <a:r>
              <a:rPr lang="ja-JP" altLang="en-US" dirty="0" smtClean="0"/>
              <a:t>測定した変数の見直し（量を質になど）</a:t>
            </a:r>
            <a:endParaRPr lang="en-US" altLang="ja-JP" dirty="0" smtClean="0"/>
          </a:p>
          <a:p>
            <a:pPr marL="274320">
              <a:defRPr/>
            </a:pPr>
            <a:r>
              <a:rPr lang="ja-JP" altLang="en-US" dirty="0" smtClean="0"/>
              <a:t>目的変数と説明変数の組み合わせの見直し</a:t>
            </a:r>
            <a:endParaRPr lang="en-US" altLang="ja-JP" dirty="0" smtClean="0"/>
          </a:p>
          <a:p>
            <a:pPr marL="274320">
              <a:defRPr/>
            </a:pPr>
            <a:r>
              <a:rPr lang="ja-JP" altLang="en-US" dirty="0" smtClean="0"/>
              <a:t>ただし、あらたな仮説で検定を繰り返すと、有意なものが発見される確率が高まるので考慮</a:t>
            </a:r>
            <a:endParaRPr lang="en-US" altLang="ja-JP" dirty="0" smtClean="0"/>
          </a:p>
          <a:p>
            <a:pPr marL="274320">
              <a:defRPr/>
            </a:pPr>
            <a:r>
              <a:rPr lang="ja-JP" altLang="en-US" dirty="0" smtClean="0"/>
              <a:t>一人ひとり事例の検討も大事</a:t>
            </a:r>
            <a:endParaRPr lang="en-US" altLang="ja-JP" dirty="0" smtClean="0"/>
          </a:p>
        </p:txBody>
      </p:sp>
      <p:sp>
        <p:nvSpPr>
          <p:cNvPr id="45059" name="フッター プレースホルダ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dirty="0" smtClean="0"/>
              <a:t>中山和弘（聖路加看護大学）</a:t>
            </a:r>
            <a:endParaRPr lang="ja-JP" altLang="en-US" dirty="0" smtClean="0"/>
          </a:p>
        </p:txBody>
      </p:sp>
      <p:sp>
        <p:nvSpPr>
          <p:cNvPr id="45060" name="スライド番号プレースホルダ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D3AED66C-B467-42BF-9969-0E459577D775}" type="slidenum">
              <a:rPr lang="ja-JP" altLang="en-US" smtClean="0"/>
              <a:pPr/>
              <a:t>58</a:t>
            </a:fld>
            <a:endParaRPr lang="ja-JP" altLang="en-US" smtClean="0"/>
          </a:p>
        </p:txBody>
      </p:sp>
    </p:spTree>
  </p:cSld>
  <p:clrMapOvr>
    <a:masterClrMapping/>
  </p:clrMapOvr>
  <p:transition>
    <p:rand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dirty="0"/>
              <a:t>量的研究の</a:t>
            </a:r>
            <a:r>
              <a:rPr lang="ja-JP" altLang="en-US" dirty="0" smtClean="0"/>
              <a:t>ポイント</a:t>
            </a:r>
            <a:r>
              <a:rPr lang="en-US" altLang="ja-JP" dirty="0" smtClean="0"/>
              <a:t>…</a:t>
            </a:r>
            <a:endParaRPr kumimoji="1" lang="ja-JP" altLang="en-US" dirty="0"/>
          </a:p>
        </p:txBody>
      </p:sp>
      <p:sp>
        <p:nvSpPr>
          <p:cNvPr id="7" name="コンテンツ プレースホルダ 6"/>
          <p:cNvSpPr>
            <a:spLocks noGrp="1"/>
          </p:cNvSpPr>
          <p:nvPr>
            <p:ph idx="1"/>
          </p:nvPr>
        </p:nvSpPr>
        <p:spPr/>
        <p:txBody>
          <a:bodyPr>
            <a:normAutofit fontScale="85000" lnSpcReduction="10000"/>
          </a:bodyPr>
          <a:lstStyle/>
          <a:p>
            <a:pPr marL="697230" indent="-514350">
              <a:buFont typeface="+mj-lt"/>
              <a:buAutoNum type="arabicPeriod"/>
            </a:pPr>
            <a:r>
              <a:rPr lang="ja-JP" altLang="en-US" dirty="0" smtClean="0"/>
              <a:t>仮説がなくてもできるのか</a:t>
            </a:r>
          </a:p>
          <a:p>
            <a:pPr marL="697230" indent="-514350">
              <a:buFont typeface="+mj-lt"/>
              <a:buAutoNum type="arabicPeriod"/>
            </a:pPr>
            <a:r>
              <a:rPr lang="ja-JP" altLang="en-US" dirty="0" smtClean="0"/>
              <a:t>サンプルはひたすら多く集めるほどいいのか</a:t>
            </a:r>
          </a:p>
          <a:p>
            <a:pPr marL="697230" indent="-514350">
              <a:buFont typeface="+mj-lt"/>
              <a:buAutoNum type="arabicPeriod"/>
            </a:pPr>
            <a:r>
              <a:rPr lang="ja-JP" altLang="en-US" dirty="0" smtClean="0"/>
              <a:t>量的データと質的データはまったく別物なのか</a:t>
            </a:r>
          </a:p>
          <a:p>
            <a:pPr marL="697230" indent="-514350">
              <a:buFont typeface="+mj-lt"/>
              <a:buAutoNum type="arabicPeriod"/>
            </a:pPr>
            <a:r>
              <a:rPr lang="ja-JP" altLang="en-US" dirty="0" smtClean="0"/>
              <a:t>じっくりと聞いたインタビューデータがたくさんあれば分析できるか</a:t>
            </a:r>
          </a:p>
          <a:p>
            <a:pPr marL="697230" indent="-514350">
              <a:buFont typeface="+mj-lt"/>
              <a:buAutoNum type="arabicPeriod"/>
            </a:pPr>
            <a:r>
              <a:rPr lang="ja-JP" altLang="en-US" dirty="0" smtClean="0"/>
              <a:t>２つの変数の関連や差の見かたは難しいものなのか</a:t>
            </a:r>
          </a:p>
          <a:p>
            <a:pPr marL="697230" indent="-514350">
              <a:buFont typeface="+mj-lt"/>
              <a:buAutoNum type="arabicPeriod"/>
            </a:pPr>
            <a:r>
              <a:rPr lang="ja-JP" altLang="en-US" dirty="0" smtClean="0"/>
              <a:t>統計的分析では、いいたいことをどこまでいえるのかが厳密に決まっているのか</a:t>
            </a:r>
          </a:p>
          <a:p>
            <a:pPr marL="697230" indent="-514350">
              <a:buFont typeface="+mj-lt"/>
              <a:buAutoNum type="arabicPeriod"/>
            </a:pPr>
            <a:r>
              <a:rPr lang="ja-JP" altLang="en-US" dirty="0" smtClean="0"/>
              <a:t>結果が思いどおりにならなかったときはあきらめるしかないのか</a:t>
            </a:r>
          </a:p>
          <a:p>
            <a:pPr marL="697230" indent="-514350">
              <a:buFont typeface="+mj-lt"/>
              <a:buAutoNum type="arabicPeriod"/>
            </a:pPr>
            <a:r>
              <a:rPr lang="ja-JP" altLang="en-US" dirty="0" smtClean="0"/>
              <a:t>繊細で複雑な心理社会的なプロセスやメカニズムを解き明かすことが可能なのか</a:t>
            </a:r>
          </a:p>
          <a:p>
            <a:pPr marL="697230" indent="-514350">
              <a:buFont typeface="+mj-lt"/>
              <a:buAutoNum type="arabicPeriod"/>
            </a:pPr>
            <a:r>
              <a:rPr lang="ja-JP" altLang="en-US" dirty="0" smtClean="0"/>
              <a:t>貴重な少数事例・意見や個別的な状況は扱えないのか</a:t>
            </a:r>
          </a:p>
          <a:p>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dirty="0"/>
          </a:p>
        </p:txBody>
      </p:sp>
      <p:sp>
        <p:nvSpPr>
          <p:cNvPr id="5" name="スライド番号プレースホルダ 4"/>
          <p:cNvSpPr>
            <a:spLocks noGrp="1"/>
          </p:cNvSpPr>
          <p:nvPr>
            <p:ph type="sldNum" sz="quarter" idx="12"/>
          </p:nvPr>
        </p:nvSpPr>
        <p:spPr/>
        <p:txBody>
          <a:bodyPr/>
          <a:lstStyle/>
          <a:p>
            <a:pPr>
              <a:defRPr/>
            </a:pPr>
            <a:fld id="{45F22CA1-B738-446B-B138-1486ABA7CAAA}" type="slidenum">
              <a:rPr lang="ja-JP" altLang="en-US" smtClean="0"/>
              <a:pPr>
                <a:defRPr/>
              </a:pPr>
              <a:t>59</a:t>
            </a:fld>
            <a:endParaRPr lang="ja-JP" altLang="en-US"/>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pPr eaLnBrk="1" hangingPunct="1"/>
            <a:r>
              <a:rPr lang="ja-JP" altLang="en-US" smtClean="0"/>
              <a:t>エビデンスの必要性</a:t>
            </a:r>
          </a:p>
        </p:txBody>
      </p:sp>
      <p:sp>
        <p:nvSpPr>
          <p:cNvPr id="14341" name="コンテンツ プレースホルダ 2"/>
          <p:cNvSpPr>
            <a:spLocks noGrp="1"/>
          </p:cNvSpPr>
          <p:nvPr>
            <p:ph idx="1"/>
          </p:nvPr>
        </p:nvSpPr>
        <p:spPr/>
        <p:txBody>
          <a:bodyPr>
            <a:normAutofit/>
          </a:bodyPr>
          <a:lstStyle/>
          <a:p>
            <a:pPr eaLnBrk="1" hangingPunct="1"/>
            <a:r>
              <a:rPr lang="ja-JP" altLang="en-US" dirty="0" smtClean="0"/>
              <a:t>ある少数の患者で続けて観察されただけで関連の有無を判断するリスク</a:t>
            </a:r>
          </a:p>
          <a:p>
            <a:pPr eaLnBrk="1" hangingPunct="1"/>
            <a:r>
              <a:rPr lang="en-US" altLang="ja-JP" dirty="0" smtClean="0"/>
              <a:t>0</a:t>
            </a:r>
            <a:r>
              <a:rPr lang="ja-JP" altLang="en-US" dirty="0" smtClean="0"/>
              <a:t>と</a:t>
            </a:r>
            <a:r>
              <a:rPr lang="en-US" altLang="ja-JP" dirty="0" smtClean="0"/>
              <a:t>1</a:t>
            </a:r>
            <a:r>
              <a:rPr lang="ja-JP" altLang="en-US" dirty="0" smtClean="0"/>
              <a:t>を無作為に</a:t>
            </a:r>
            <a:r>
              <a:rPr lang="en-US" altLang="ja-JP" dirty="0" smtClean="0"/>
              <a:t>500</a:t>
            </a:r>
            <a:r>
              <a:rPr lang="ja-JP" altLang="en-US" dirty="0" smtClean="0"/>
              <a:t>個ならべる→</a:t>
            </a:r>
            <a:r>
              <a:rPr lang="en-US" altLang="ja-JP" dirty="0" smtClean="0"/>
              <a:t>10</a:t>
            </a:r>
            <a:r>
              <a:rPr lang="ja-JP" altLang="en-US" dirty="0" smtClean="0"/>
              <a:t>個中</a:t>
            </a:r>
            <a:r>
              <a:rPr lang="en-US" altLang="ja-JP" dirty="0" smtClean="0"/>
              <a:t>8</a:t>
            </a:r>
            <a:r>
              <a:rPr lang="ja-JP" altLang="en-US" dirty="0" smtClean="0"/>
              <a:t>個の</a:t>
            </a:r>
            <a:r>
              <a:rPr lang="en-US" altLang="ja-JP" dirty="0" smtClean="0"/>
              <a:t>1</a:t>
            </a:r>
            <a:r>
              <a:rPr lang="ja-JP" altLang="en-US" dirty="0" smtClean="0"/>
              <a:t>または</a:t>
            </a:r>
            <a:r>
              <a:rPr lang="en-US" altLang="ja-JP" dirty="0" smtClean="0"/>
              <a:t>10</a:t>
            </a:r>
            <a:r>
              <a:rPr lang="ja-JP" altLang="en-US" dirty="0" smtClean="0"/>
              <a:t>個中</a:t>
            </a:r>
            <a:r>
              <a:rPr lang="en-US" altLang="ja-JP" dirty="0" smtClean="0"/>
              <a:t>8</a:t>
            </a:r>
            <a:r>
              <a:rPr lang="ja-JP" altLang="en-US" dirty="0" smtClean="0"/>
              <a:t>個の</a:t>
            </a:r>
            <a:r>
              <a:rPr lang="en-US" altLang="ja-JP" dirty="0" smtClean="0"/>
              <a:t>0</a:t>
            </a:r>
            <a:r>
              <a:rPr lang="ja-JP" altLang="en-US" dirty="0" smtClean="0"/>
              <a:t>がある確率は高い</a:t>
            </a:r>
            <a:endParaRPr lang="en-US" altLang="ja-JP" dirty="0" smtClean="0"/>
          </a:p>
          <a:p>
            <a:pPr eaLnBrk="1" hangingPunct="1">
              <a:buFont typeface="Wingdings 2" pitchFamily="18" charset="2"/>
              <a:buNone/>
            </a:pPr>
            <a:r>
              <a:rPr lang="en-US" altLang="ja-JP" dirty="0" smtClean="0"/>
              <a:t>110000101</a:t>
            </a:r>
            <a:r>
              <a:rPr lang="en-US" altLang="ja-JP" u="sng" dirty="0" smtClean="0"/>
              <a:t>0000100100</a:t>
            </a:r>
            <a:r>
              <a:rPr lang="en-US" altLang="ja-JP" dirty="0" smtClean="0"/>
              <a:t>0111110011011011</a:t>
            </a:r>
          </a:p>
          <a:p>
            <a:r>
              <a:rPr lang="ja-JP" altLang="en-US" dirty="0" smtClean="0"/>
              <a:t>少数例が、普遍化できるのか、占い当たる？</a:t>
            </a:r>
            <a:endParaRPr lang="en-US" altLang="ja-JP" dirty="0" smtClean="0"/>
          </a:p>
          <a:p>
            <a:r>
              <a:rPr lang="ja-JP" altLang="en-US" dirty="0" smtClean="0"/>
              <a:t>血液型と性格は関連ないのに・・それ専門家？</a:t>
            </a:r>
            <a:endParaRPr lang="en-US" altLang="ja-JP" dirty="0" smtClean="0"/>
          </a:p>
          <a:p>
            <a:pPr eaLnBrk="1" hangingPunct="1"/>
            <a:r>
              <a:rPr lang="ja-JP" altLang="en-US" dirty="0" smtClean="0"/>
              <a:t>専門家はその領域には詳しいが、それ以外は疎い＝視野が狭いリスク</a:t>
            </a:r>
            <a:endParaRPr lang="en-US" altLang="ja-JP" dirty="0" smtClean="0"/>
          </a:p>
        </p:txBody>
      </p:sp>
      <p:sp>
        <p:nvSpPr>
          <p:cNvPr id="14339" name="フッター プレースホルダ 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14340" name="スライド番号プレースホルダ 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8863B9AB-ABAE-4996-AD3B-9DA339E91619}" type="slidenum">
              <a:rPr lang="en-US" altLang="ja-JP" smtClean="0"/>
              <a:pPr/>
              <a:t>6</a:t>
            </a:fld>
            <a:endParaRPr lang="en-US" altLang="ja-JP" smtClean="0"/>
          </a:p>
        </p:txBody>
      </p:sp>
    </p:spTree>
  </p:cSld>
  <p:clrMapOvr>
    <a:masterClrMapping/>
  </p:clrMapOvr>
  <p:transition>
    <p:rand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eaLnBrk="1" fontAlgn="auto" hangingPunct="1">
              <a:spcAft>
                <a:spcPts val="0"/>
              </a:spcAft>
              <a:defRPr/>
            </a:pPr>
            <a:r>
              <a:rPr lang="ja-JP" altLang="en-US" dirty="0" smtClean="0"/>
              <a:t>量的研究の実施に必要なもの</a:t>
            </a:r>
            <a:endParaRPr lang="ja-JP" altLang="en-US" dirty="0"/>
          </a:p>
        </p:txBody>
      </p:sp>
      <p:sp>
        <p:nvSpPr>
          <p:cNvPr id="44037" name="コンテンツ プレースホルダ 2"/>
          <p:cNvSpPr>
            <a:spLocks noGrp="1"/>
          </p:cNvSpPr>
          <p:nvPr>
            <p:ph idx="1"/>
          </p:nvPr>
        </p:nvSpPr>
        <p:spPr/>
        <p:txBody>
          <a:bodyPr>
            <a:normAutofit/>
          </a:bodyPr>
          <a:lstStyle/>
          <a:p>
            <a:r>
              <a:rPr lang="ja-JP" altLang="en-US" sz="2800" dirty="0" smtClean="0"/>
              <a:t>仮説を生む観察・インタビュー能力、文献レビュー能力（図表を批判的に見る力）</a:t>
            </a:r>
            <a:endParaRPr lang="en-US" altLang="ja-JP" sz="2800" dirty="0" smtClean="0"/>
          </a:p>
          <a:p>
            <a:r>
              <a:rPr lang="ja-JP" altLang="en-US" sz="2800" dirty="0" smtClean="0"/>
              <a:t>仮説をあらわす（予定の）目的変数と説明変数</a:t>
            </a:r>
            <a:endParaRPr lang="en-US" altLang="ja-JP" dirty="0" smtClean="0"/>
          </a:p>
          <a:p>
            <a:r>
              <a:rPr lang="ja-JP" altLang="en-US" sz="2800" dirty="0" smtClean="0"/>
              <a:t>母集団の特定</a:t>
            </a:r>
            <a:r>
              <a:rPr lang="ja-JP" altLang="en-US" dirty="0" smtClean="0"/>
              <a:t>と</a:t>
            </a:r>
            <a:r>
              <a:rPr lang="ja-JP" altLang="en-US" sz="2800" dirty="0" smtClean="0"/>
              <a:t>十分な（ランダム）サンプル</a:t>
            </a:r>
            <a:endParaRPr lang="en-US" altLang="ja-JP" sz="2800" dirty="0" smtClean="0"/>
          </a:p>
          <a:p>
            <a:r>
              <a:rPr lang="ja-JP" altLang="en-US" sz="2800" dirty="0" smtClean="0"/>
              <a:t>統計学、社会調査法の知識とスキル</a:t>
            </a:r>
            <a:endParaRPr lang="en-US" altLang="ja-JP" sz="2800" dirty="0" smtClean="0"/>
          </a:p>
          <a:p>
            <a:r>
              <a:rPr lang="ja-JP" altLang="en-US" dirty="0" smtClean="0"/>
              <a:t>結論（２～３行で説明できるストーリー）への執念（欲しいのは結果でも考察でもない）</a:t>
            </a:r>
            <a:endParaRPr lang="en-US" altLang="ja-JP" dirty="0" smtClean="0"/>
          </a:p>
          <a:p>
            <a:r>
              <a:rPr lang="ja-JP" altLang="en-US" sz="2800" dirty="0" smtClean="0"/>
              <a:t>お金</a:t>
            </a:r>
            <a:r>
              <a:rPr lang="ja-JP" altLang="en-US" dirty="0" smtClean="0"/>
              <a:t>、パソコン、信頼できる統計専用ソフト</a:t>
            </a:r>
            <a:endParaRPr lang="en-US" altLang="ja-JP" dirty="0" smtClean="0"/>
          </a:p>
          <a:p>
            <a:r>
              <a:rPr lang="ja-JP" altLang="en-US" dirty="0" smtClean="0"/>
              <a:t>関係者の理解</a:t>
            </a:r>
            <a:endParaRPr lang="en-US" altLang="ja-JP" dirty="0" smtClean="0"/>
          </a:p>
          <a:p>
            <a:r>
              <a:rPr lang="ja-JP" altLang="en-US" dirty="0" smtClean="0"/>
              <a:t>大学院、大学院生、研究能力の高い教員（師）</a:t>
            </a:r>
            <a:endParaRPr lang="en-US" altLang="ja-JP" dirty="0" smtClean="0"/>
          </a:p>
          <a:p>
            <a:pPr eaLnBrk="1" hangingPunct="1"/>
            <a:endParaRPr lang="en-US" altLang="ja-JP" dirty="0" smtClean="0"/>
          </a:p>
          <a:p>
            <a:pPr eaLnBrk="1" hangingPunct="1"/>
            <a:endParaRPr lang="en-US" altLang="ja-JP" dirty="0" smtClean="0"/>
          </a:p>
          <a:p>
            <a:pPr eaLnBrk="1" hangingPunct="1"/>
            <a:endParaRPr lang="ja-JP" altLang="en-US" dirty="0" smtClean="0"/>
          </a:p>
        </p:txBody>
      </p:sp>
      <p:sp>
        <p:nvSpPr>
          <p:cNvPr id="44035" name="フッター プレースホルダ 3"/>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44036" name="スライド番号プレースホルダ 4"/>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FD000970-211D-4BCA-98FE-3047D0817B04}" type="slidenum">
              <a:rPr lang="ja-JP" altLang="en-US" smtClean="0"/>
              <a:pPr/>
              <a:t>60</a:t>
            </a:fld>
            <a:endParaRPr lang="ja-JP" altLang="en-US" smtClean="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noFill/>
          </a:ln>
        </p:spPr>
        <p:txBody>
          <a:bodyPr rtlCol="0">
            <a:normAutofit fontScale="90000"/>
          </a:bodyPr>
          <a:lstStyle/>
          <a:p>
            <a:pPr eaLnBrk="1" fontAlgn="auto" hangingPunct="1">
              <a:spcAft>
                <a:spcPts val="0"/>
              </a:spcAft>
              <a:defRPr/>
            </a:pPr>
            <a:r>
              <a:rPr lang="ja-JP" altLang="en-US" dirty="0" smtClean="0"/>
              <a:t>仮説：おぼろげな測定と関連</a:t>
            </a:r>
            <a:endParaRPr lang="ja-JP" altLang="en-US" dirty="0" smtClean="0">
              <a:solidFill>
                <a:srgbClr val="FF0000"/>
              </a:solidFill>
            </a:endParaRPr>
          </a:p>
        </p:txBody>
      </p:sp>
      <p:grpSp>
        <p:nvGrpSpPr>
          <p:cNvPr id="15365" name="Group 2"/>
          <p:cNvGrpSpPr>
            <a:grpSpLocks noGrp="1"/>
          </p:cNvGrpSpPr>
          <p:nvPr/>
        </p:nvGrpSpPr>
        <p:grpSpPr bwMode="auto">
          <a:xfrm>
            <a:off x="500063" y="1597025"/>
            <a:ext cx="7769225" cy="4116388"/>
            <a:chOff x="786" y="9038"/>
            <a:chExt cx="3427" cy="1359"/>
          </a:xfrm>
        </p:grpSpPr>
        <p:sp>
          <p:nvSpPr>
            <p:cNvPr id="15369" name="Text Box 3"/>
            <p:cNvSpPr txBox="1">
              <a:spLocks noChangeArrowheads="1"/>
            </p:cNvSpPr>
            <p:nvPr/>
          </p:nvSpPr>
          <p:spPr bwMode="auto">
            <a:xfrm>
              <a:off x="3055" y="9501"/>
              <a:ext cx="1158" cy="513"/>
            </a:xfrm>
            <a:prstGeom prst="rect">
              <a:avLst/>
            </a:prstGeom>
            <a:solidFill>
              <a:srgbClr val="FFFFFF"/>
            </a:solidFill>
            <a:ln w="63500">
              <a:solidFill>
                <a:srgbClr val="00B050"/>
              </a:solidFill>
              <a:prstDash val="dash"/>
              <a:miter lim="800000"/>
              <a:headEnd/>
              <a:tailEnd/>
            </a:ln>
          </p:spPr>
          <p:txBody>
            <a:bodyPr anchor="ctr"/>
            <a:lstStyle/>
            <a:p>
              <a:pPr algn="ctr"/>
              <a:r>
                <a:rPr lang="ja-JP" altLang="en-US" sz="3600">
                  <a:latin typeface="Century" pitchFamily="18" charset="0"/>
                  <a:ea typeface="ＭＳ 明朝" pitchFamily="17" charset="-128"/>
                </a:rPr>
                <a:t>目的変数？</a:t>
              </a:r>
              <a:endParaRPr lang="ja-JP" sz="3600"/>
            </a:p>
          </p:txBody>
        </p:sp>
        <p:sp>
          <p:nvSpPr>
            <p:cNvPr id="15370" name="Text Box 4"/>
            <p:cNvSpPr txBox="1">
              <a:spLocks noChangeArrowheads="1"/>
            </p:cNvSpPr>
            <p:nvPr/>
          </p:nvSpPr>
          <p:spPr bwMode="auto">
            <a:xfrm>
              <a:off x="786" y="9038"/>
              <a:ext cx="1410" cy="337"/>
            </a:xfrm>
            <a:prstGeom prst="rect">
              <a:avLst/>
            </a:prstGeom>
            <a:solidFill>
              <a:srgbClr val="FFFFFF"/>
            </a:solidFill>
            <a:ln w="63500">
              <a:solidFill>
                <a:srgbClr val="00B05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altLang="ja-JP" sz="3600"/>
            </a:p>
          </p:txBody>
        </p:sp>
        <p:sp>
          <p:nvSpPr>
            <p:cNvPr id="15371" name="Text Box 5"/>
            <p:cNvSpPr txBox="1">
              <a:spLocks noChangeArrowheads="1"/>
            </p:cNvSpPr>
            <p:nvPr/>
          </p:nvSpPr>
          <p:spPr bwMode="auto">
            <a:xfrm>
              <a:off x="786" y="9548"/>
              <a:ext cx="1410" cy="328"/>
            </a:xfrm>
            <a:prstGeom prst="rect">
              <a:avLst/>
            </a:prstGeom>
            <a:solidFill>
              <a:srgbClr val="FFFFFF"/>
            </a:solidFill>
            <a:ln w="63500">
              <a:solidFill>
                <a:srgbClr val="00B05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15372" name="Text Box 6"/>
            <p:cNvSpPr txBox="1">
              <a:spLocks noChangeArrowheads="1"/>
            </p:cNvSpPr>
            <p:nvPr/>
          </p:nvSpPr>
          <p:spPr bwMode="auto">
            <a:xfrm>
              <a:off x="795" y="10052"/>
              <a:ext cx="1386" cy="345"/>
            </a:xfrm>
            <a:prstGeom prst="rect">
              <a:avLst/>
            </a:prstGeom>
            <a:solidFill>
              <a:srgbClr val="FFFFFF"/>
            </a:solidFill>
            <a:ln w="63500">
              <a:solidFill>
                <a:srgbClr val="00B05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15373" name="Line 7"/>
            <p:cNvSpPr>
              <a:spLocks noChangeShapeType="1"/>
            </p:cNvSpPr>
            <p:nvPr/>
          </p:nvSpPr>
          <p:spPr bwMode="auto">
            <a:xfrm>
              <a:off x="2235" y="9171"/>
              <a:ext cx="788" cy="472"/>
            </a:xfrm>
            <a:prstGeom prst="line">
              <a:avLst/>
            </a:prstGeom>
            <a:noFill/>
            <a:ln w="63500">
              <a:solidFill>
                <a:srgbClr val="FF0000"/>
              </a:solidFill>
              <a:prstDash val="dash"/>
              <a:round/>
              <a:headEnd/>
              <a:tailEnd type="triangle" w="med" len="med"/>
            </a:ln>
          </p:spPr>
          <p:txBody>
            <a:bodyPr anchor="ctr"/>
            <a:lstStyle/>
            <a:p>
              <a:endParaRPr lang="ja-JP" altLang="en-US"/>
            </a:p>
          </p:txBody>
        </p:sp>
        <p:sp>
          <p:nvSpPr>
            <p:cNvPr id="15374" name="Line 8"/>
            <p:cNvSpPr>
              <a:spLocks noChangeShapeType="1"/>
            </p:cNvSpPr>
            <p:nvPr/>
          </p:nvSpPr>
          <p:spPr bwMode="auto">
            <a:xfrm>
              <a:off x="2204" y="9752"/>
              <a:ext cx="819" cy="15"/>
            </a:xfrm>
            <a:prstGeom prst="line">
              <a:avLst/>
            </a:prstGeom>
            <a:noFill/>
            <a:ln w="63500">
              <a:solidFill>
                <a:srgbClr val="FF0000"/>
              </a:solidFill>
              <a:prstDash val="dash"/>
              <a:round/>
              <a:headEnd/>
              <a:tailEnd type="triangle" w="med" len="med"/>
            </a:ln>
          </p:spPr>
          <p:txBody>
            <a:bodyPr anchor="ctr"/>
            <a:lstStyle/>
            <a:p>
              <a:endParaRPr lang="ja-JP" altLang="en-US"/>
            </a:p>
          </p:txBody>
        </p:sp>
        <p:sp>
          <p:nvSpPr>
            <p:cNvPr id="15375" name="Line 9"/>
            <p:cNvSpPr>
              <a:spLocks noChangeShapeType="1"/>
            </p:cNvSpPr>
            <p:nvPr/>
          </p:nvSpPr>
          <p:spPr bwMode="auto">
            <a:xfrm flipV="1">
              <a:off x="2204" y="9878"/>
              <a:ext cx="819" cy="401"/>
            </a:xfrm>
            <a:prstGeom prst="line">
              <a:avLst/>
            </a:prstGeom>
            <a:noFill/>
            <a:ln w="63500">
              <a:solidFill>
                <a:srgbClr val="FF0000"/>
              </a:solidFill>
              <a:prstDash val="dash"/>
              <a:round/>
              <a:headEnd/>
              <a:tailEnd type="triangle" w="med" len="med"/>
            </a:ln>
          </p:spPr>
          <p:txBody>
            <a:bodyPr anchor="ctr"/>
            <a:lstStyle/>
            <a:p>
              <a:endParaRPr lang="ja-JP" altLang="en-US"/>
            </a:p>
          </p:txBody>
        </p:sp>
      </p:grpSp>
      <p:sp>
        <p:nvSpPr>
          <p:cNvPr id="15363" name="フッター プレースホルダ 1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15364" name="スライド番号プレースホルダ 1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146B0116-CE24-4DBB-AD06-2DBC0EFCC307}" type="slidenum">
              <a:rPr lang="ja-JP" altLang="en-US" smtClean="0"/>
              <a:pPr/>
              <a:t>7</a:t>
            </a:fld>
            <a:endParaRPr lang="ja-JP" altLang="en-US" smtClean="0"/>
          </a:p>
        </p:txBody>
      </p:sp>
      <p:sp>
        <p:nvSpPr>
          <p:cNvPr id="15366" name="テキスト ボックス 11"/>
          <p:cNvSpPr txBox="1">
            <a:spLocks noChangeArrowheads="1"/>
          </p:cNvSpPr>
          <p:nvPr/>
        </p:nvSpPr>
        <p:spPr bwMode="auto">
          <a:xfrm>
            <a:off x="4500563" y="1857375"/>
            <a:ext cx="1000125" cy="646113"/>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
        <p:nvSpPr>
          <p:cNvPr id="15367" name="テキスト ボックス 12"/>
          <p:cNvSpPr txBox="1">
            <a:spLocks noChangeArrowheads="1"/>
          </p:cNvSpPr>
          <p:nvPr/>
        </p:nvSpPr>
        <p:spPr bwMode="auto">
          <a:xfrm>
            <a:off x="4143375" y="3071813"/>
            <a:ext cx="1000125" cy="646112"/>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
        <p:nvSpPr>
          <p:cNvPr id="15368" name="テキスト ボックス 13"/>
          <p:cNvSpPr txBox="1">
            <a:spLocks noChangeArrowheads="1"/>
          </p:cNvSpPr>
          <p:nvPr/>
        </p:nvSpPr>
        <p:spPr bwMode="auto">
          <a:xfrm>
            <a:off x="4143375" y="4143375"/>
            <a:ext cx="1000125" cy="646113"/>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5"/>
                                        </p:tgtEl>
                                        <p:attrNameLst>
                                          <p:attrName>style.visibility</p:attrName>
                                        </p:attrNameLst>
                                      </p:cBhvr>
                                      <p:to>
                                        <p:strVal val="visible"/>
                                      </p:to>
                                    </p:set>
                                    <p:anim calcmode="lin" valueType="num">
                                      <p:cBhvr additive="base">
                                        <p:cTn id="7" dur="500" fill="hold"/>
                                        <p:tgtEl>
                                          <p:spTgt spid="15365"/>
                                        </p:tgtEl>
                                        <p:attrNameLst>
                                          <p:attrName>ppt_x</p:attrName>
                                        </p:attrNameLst>
                                      </p:cBhvr>
                                      <p:tavLst>
                                        <p:tav tm="0">
                                          <p:val>
                                            <p:strVal val="#ppt_x"/>
                                          </p:val>
                                        </p:tav>
                                        <p:tav tm="100000">
                                          <p:val>
                                            <p:strVal val="#ppt_x"/>
                                          </p:val>
                                        </p:tav>
                                      </p:tavLst>
                                    </p:anim>
                                    <p:anim calcmode="lin" valueType="num">
                                      <p:cBhvr additive="base">
                                        <p:cTn id="8" dur="500" fill="hold"/>
                                        <p:tgtEl>
                                          <p:spTgt spid="1536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8"/>
                                        </p:tgtEl>
                                        <p:attrNameLst>
                                          <p:attrName>style.visibility</p:attrName>
                                        </p:attrNameLst>
                                      </p:cBhvr>
                                      <p:to>
                                        <p:strVal val="visible"/>
                                      </p:to>
                                    </p:set>
                                    <p:anim calcmode="lin" valueType="num">
                                      <p:cBhvr additive="base">
                                        <p:cTn id="13" dur="500" fill="hold"/>
                                        <p:tgtEl>
                                          <p:spTgt spid="15368"/>
                                        </p:tgtEl>
                                        <p:attrNameLst>
                                          <p:attrName>ppt_x</p:attrName>
                                        </p:attrNameLst>
                                      </p:cBhvr>
                                      <p:tavLst>
                                        <p:tav tm="0">
                                          <p:val>
                                            <p:strVal val="#ppt_x"/>
                                          </p:val>
                                        </p:tav>
                                        <p:tav tm="100000">
                                          <p:val>
                                            <p:strVal val="#ppt_x"/>
                                          </p:val>
                                        </p:tav>
                                      </p:tavLst>
                                    </p:anim>
                                    <p:anim calcmode="lin" valueType="num">
                                      <p:cBhvr additive="base">
                                        <p:cTn id="14" dur="500" fill="hold"/>
                                        <p:tgtEl>
                                          <p:spTgt spid="15368"/>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5367"/>
                                        </p:tgtEl>
                                        <p:attrNameLst>
                                          <p:attrName>style.visibility</p:attrName>
                                        </p:attrNameLst>
                                      </p:cBhvr>
                                      <p:to>
                                        <p:strVal val="visible"/>
                                      </p:to>
                                    </p:set>
                                    <p:anim calcmode="lin" valueType="num">
                                      <p:cBhvr additive="base">
                                        <p:cTn id="17" dur="500" fill="hold"/>
                                        <p:tgtEl>
                                          <p:spTgt spid="15367"/>
                                        </p:tgtEl>
                                        <p:attrNameLst>
                                          <p:attrName>ppt_x</p:attrName>
                                        </p:attrNameLst>
                                      </p:cBhvr>
                                      <p:tavLst>
                                        <p:tav tm="0">
                                          <p:val>
                                            <p:strVal val="#ppt_x"/>
                                          </p:val>
                                        </p:tav>
                                        <p:tav tm="100000">
                                          <p:val>
                                            <p:strVal val="#ppt_x"/>
                                          </p:val>
                                        </p:tav>
                                      </p:tavLst>
                                    </p:anim>
                                    <p:anim calcmode="lin" valueType="num">
                                      <p:cBhvr additive="base">
                                        <p:cTn id="18" dur="500" fill="hold"/>
                                        <p:tgtEl>
                                          <p:spTgt spid="1536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5366"/>
                                        </p:tgtEl>
                                        <p:attrNameLst>
                                          <p:attrName>style.visibility</p:attrName>
                                        </p:attrNameLst>
                                      </p:cBhvr>
                                      <p:to>
                                        <p:strVal val="visible"/>
                                      </p:to>
                                    </p:set>
                                    <p:anim calcmode="lin" valueType="num">
                                      <p:cBhvr additive="base">
                                        <p:cTn id="21" dur="500" fill="hold"/>
                                        <p:tgtEl>
                                          <p:spTgt spid="15366"/>
                                        </p:tgtEl>
                                        <p:attrNameLst>
                                          <p:attrName>ppt_x</p:attrName>
                                        </p:attrNameLst>
                                      </p:cBhvr>
                                      <p:tavLst>
                                        <p:tav tm="0">
                                          <p:val>
                                            <p:strVal val="#ppt_x"/>
                                          </p:val>
                                        </p:tav>
                                        <p:tav tm="100000">
                                          <p:val>
                                            <p:strVal val="#ppt_x"/>
                                          </p:val>
                                        </p:tav>
                                      </p:tavLst>
                                    </p:anim>
                                    <p:anim calcmode="lin" valueType="num">
                                      <p:cBhvr additive="base">
                                        <p:cTn id="22" dur="500" fill="hold"/>
                                        <p:tgtEl>
                                          <p:spTgt spid="153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p:bldP spid="15367" grpId="0"/>
      <p:bldP spid="1536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normAutofit fontScale="90000"/>
          </a:bodyPr>
          <a:lstStyle/>
          <a:p>
            <a:pPr eaLnBrk="1" hangingPunct="1"/>
            <a:r>
              <a:rPr lang="ja-JP" altLang="en-US" dirty="0" smtClean="0"/>
              <a:t>例えば、意思決定支援と</a:t>
            </a:r>
            <a:r>
              <a:rPr lang="en-US" altLang="ja-JP" dirty="0" smtClean="0"/>
              <a:t>QOL</a:t>
            </a:r>
            <a:endParaRPr lang="ja-JP" altLang="en-US" dirty="0" smtClean="0"/>
          </a:p>
        </p:txBody>
      </p:sp>
      <p:grpSp>
        <p:nvGrpSpPr>
          <p:cNvPr id="16389" name="Group 2"/>
          <p:cNvGrpSpPr>
            <a:grpSpLocks noGrp="1"/>
          </p:cNvGrpSpPr>
          <p:nvPr/>
        </p:nvGrpSpPr>
        <p:grpSpPr bwMode="auto">
          <a:xfrm>
            <a:off x="500063" y="1597025"/>
            <a:ext cx="7769225" cy="4116388"/>
            <a:chOff x="786" y="9038"/>
            <a:chExt cx="3427" cy="1359"/>
          </a:xfrm>
        </p:grpSpPr>
        <p:sp>
          <p:nvSpPr>
            <p:cNvPr id="16393" name="Text Box 3"/>
            <p:cNvSpPr txBox="1">
              <a:spLocks noChangeArrowheads="1"/>
            </p:cNvSpPr>
            <p:nvPr/>
          </p:nvSpPr>
          <p:spPr bwMode="auto">
            <a:xfrm>
              <a:off x="3055" y="9501"/>
              <a:ext cx="1158" cy="513"/>
            </a:xfrm>
            <a:prstGeom prst="rect">
              <a:avLst/>
            </a:prstGeom>
            <a:solidFill>
              <a:srgbClr val="FFFFFF"/>
            </a:solidFill>
            <a:ln w="63500">
              <a:solidFill>
                <a:srgbClr val="00B050"/>
              </a:solidFill>
              <a:prstDash val="dash"/>
              <a:miter lim="800000"/>
              <a:headEnd/>
              <a:tailEnd/>
            </a:ln>
          </p:spPr>
          <p:txBody>
            <a:bodyPr anchor="ctr"/>
            <a:lstStyle/>
            <a:p>
              <a:pPr algn="ctr"/>
              <a:r>
                <a:rPr lang="en-US" altLang="ja-JP" sz="3600" dirty="0" smtClean="0">
                  <a:latin typeface="Century" pitchFamily="18" charset="0"/>
                  <a:ea typeface="ＭＳ 明朝" pitchFamily="17" charset="-128"/>
                </a:rPr>
                <a:t>QOL</a:t>
              </a:r>
              <a:r>
                <a:rPr lang="ja-JP" altLang="en-US" sz="3600" dirty="0" smtClean="0">
                  <a:latin typeface="Century" pitchFamily="18" charset="0"/>
                  <a:ea typeface="ＭＳ 明朝" pitchFamily="17" charset="-128"/>
                </a:rPr>
                <a:t>？</a:t>
              </a:r>
              <a:endParaRPr lang="ja-JP" altLang="ja-JP" sz="3600" dirty="0"/>
            </a:p>
          </p:txBody>
        </p:sp>
        <p:sp>
          <p:nvSpPr>
            <p:cNvPr id="16394" name="Text Box 4"/>
            <p:cNvSpPr txBox="1">
              <a:spLocks noChangeArrowheads="1"/>
            </p:cNvSpPr>
            <p:nvPr/>
          </p:nvSpPr>
          <p:spPr bwMode="auto">
            <a:xfrm>
              <a:off x="786" y="9038"/>
              <a:ext cx="1410" cy="337"/>
            </a:xfrm>
            <a:prstGeom prst="rect">
              <a:avLst/>
            </a:prstGeom>
            <a:solidFill>
              <a:srgbClr val="FFFFFF"/>
            </a:solidFill>
            <a:ln w="63500">
              <a:solidFill>
                <a:srgbClr val="00B050"/>
              </a:solidFill>
              <a:prstDash val="dash"/>
              <a:miter lim="800000"/>
              <a:headEnd/>
              <a:tailEnd/>
            </a:ln>
          </p:spPr>
          <p:txBody>
            <a:bodyPr anchor="ctr"/>
            <a:lstStyle/>
            <a:p>
              <a:pPr algn="ctr"/>
              <a:r>
                <a:rPr lang="ja-JP" altLang="en-US" sz="3200" dirty="0" smtClean="0">
                  <a:latin typeface="Century" pitchFamily="18" charset="0"/>
                  <a:ea typeface="ＭＳ 明朝" pitchFamily="17" charset="-128"/>
                </a:rPr>
                <a:t>意思決定支援？</a:t>
              </a:r>
              <a:endParaRPr lang="ja-JP" altLang="ja-JP" sz="3200" dirty="0"/>
            </a:p>
          </p:txBody>
        </p:sp>
        <p:sp>
          <p:nvSpPr>
            <p:cNvPr id="16395" name="Text Box 5"/>
            <p:cNvSpPr txBox="1">
              <a:spLocks noChangeArrowheads="1"/>
            </p:cNvSpPr>
            <p:nvPr/>
          </p:nvSpPr>
          <p:spPr bwMode="auto">
            <a:xfrm>
              <a:off x="786" y="9548"/>
              <a:ext cx="1410" cy="328"/>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16396" name="Text Box 6"/>
            <p:cNvSpPr txBox="1">
              <a:spLocks noChangeArrowheads="1"/>
            </p:cNvSpPr>
            <p:nvPr/>
          </p:nvSpPr>
          <p:spPr bwMode="auto">
            <a:xfrm>
              <a:off x="795" y="10052"/>
              <a:ext cx="1386" cy="345"/>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16397" name="Line 7"/>
            <p:cNvSpPr>
              <a:spLocks noChangeShapeType="1"/>
            </p:cNvSpPr>
            <p:nvPr/>
          </p:nvSpPr>
          <p:spPr bwMode="auto">
            <a:xfrm>
              <a:off x="2235" y="9171"/>
              <a:ext cx="788" cy="472"/>
            </a:xfrm>
            <a:prstGeom prst="line">
              <a:avLst/>
            </a:prstGeom>
            <a:noFill/>
            <a:ln w="63500">
              <a:solidFill>
                <a:srgbClr val="FF0000"/>
              </a:solidFill>
              <a:prstDash val="dash"/>
              <a:round/>
              <a:headEnd/>
              <a:tailEnd type="triangle" w="med" len="med"/>
            </a:ln>
          </p:spPr>
          <p:txBody>
            <a:bodyPr anchor="ctr"/>
            <a:lstStyle/>
            <a:p>
              <a:endParaRPr lang="ja-JP" altLang="en-US"/>
            </a:p>
          </p:txBody>
        </p:sp>
        <p:sp>
          <p:nvSpPr>
            <p:cNvPr id="16398" name="Line 8"/>
            <p:cNvSpPr>
              <a:spLocks noChangeShapeType="1"/>
            </p:cNvSpPr>
            <p:nvPr/>
          </p:nvSpPr>
          <p:spPr bwMode="auto">
            <a:xfrm>
              <a:off x="2204" y="9752"/>
              <a:ext cx="819" cy="15"/>
            </a:xfrm>
            <a:prstGeom prst="line">
              <a:avLst/>
            </a:prstGeom>
            <a:noFill/>
            <a:ln w="63500">
              <a:solidFill>
                <a:srgbClr val="000000"/>
              </a:solidFill>
              <a:prstDash val="dash"/>
              <a:round/>
              <a:headEnd/>
              <a:tailEnd type="triangle" w="med" len="med"/>
            </a:ln>
          </p:spPr>
          <p:txBody>
            <a:bodyPr anchor="ctr"/>
            <a:lstStyle/>
            <a:p>
              <a:endParaRPr lang="ja-JP" altLang="en-US"/>
            </a:p>
          </p:txBody>
        </p:sp>
        <p:sp>
          <p:nvSpPr>
            <p:cNvPr id="16399" name="Line 9"/>
            <p:cNvSpPr>
              <a:spLocks noChangeShapeType="1"/>
            </p:cNvSpPr>
            <p:nvPr/>
          </p:nvSpPr>
          <p:spPr bwMode="auto">
            <a:xfrm flipV="1">
              <a:off x="2204" y="9878"/>
              <a:ext cx="819" cy="401"/>
            </a:xfrm>
            <a:prstGeom prst="line">
              <a:avLst/>
            </a:prstGeom>
            <a:noFill/>
            <a:ln w="63500">
              <a:solidFill>
                <a:srgbClr val="000000"/>
              </a:solidFill>
              <a:prstDash val="dash"/>
              <a:round/>
              <a:headEnd/>
              <a:tailEnd type="triangle" w="med" len="med"/>
            </a:ln>
          </p:spPr>
          <p:txBody>
            <a:bodyPr anchor="ctr"/>
            <a:lstStyle/>
            <a:p>
              <a:endParaRPr lang="ja-JP" altLang="en-US"/>
            </a:p>
          </p:txBody>
        </p:sp>
      </p:grpSp>
      <p:sp>
        <p:nvSpPr>
          <p:cNvPr id="16387" name="フッター プレースホルダ 14"/>
          <p:cNvSpPr>
            <a:spLocks noGrp="1"/>
          </p:cNvSpPr>
          <p:nvPr>
            <p:ph type="ftr" sz="quarter" idx="11"/>
          </p:nvPr>
        </p:nvSpPr>
        <p:spPr bwMode="auto">
          <a:noFill/>
          <a:ln>
            <a:miter lim="800000"/>
            <a:headEnd/>
            <a:tailEnd/>
          </a:ln>
        </p:spPr>
        <p:txBody>
          <a:bodyPr wrap="square" lIns="91440" tIns="45720" rIns="91440" bIns="45720" numCol="1" anchor="t" anchorCtr="0" compatLnSpc="1">
            <a:prstTxWarp prst="textNoShape">
              <a:avLst/>
            </a:prstTxWarp>
          </a:bodyPr>
          <a:lstStyle/>
          <a:p>
            <a:r>
              <a:rPr lang="zh-TW" altLang="en-US" smtClean="0"/>
              <a:t>中山和弘（聖路加看護大学）</a:t>
            </a:r>
            <a:endParaRPr lang="ja-JP" altLang="en-US" smtClean="0"/>
          </a:p>
        </p:txBody>
      </p:sp>
      <p:sp>
        <p:nvSpPr>
          <p:cNvPr id="16388" name="スライド番号プレースホルダ 1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FDB69F6F-7E58-4BC5-A4D4-D2F86F218C46}" type="slidenum">
              <a:rPr lang="ja-JP" altLang="en-US" smtClean="0"/>
              <a:pPr/>
              <a:t>8</a:t>
            </a:fld>
            <a:endParaRPr lang="ja-JP" altLang="en-US" smtClean="0"/>
          </a:p>
        </p:txBody>
      </p:sp>
      <p:sp>
        <p:nvSpPr>
          <p:cNvPr id="16390" name="テキスト ボックス 11"/>
          <p:cNvSpPr txBox="1">
            <a:spLocks noChangeArrowheads="1"/>
          </p:cNvSpPr>
          <p:nvPr/>
        </p:nvSpPr>
        <p:spPr bwMode="auto">
          <a:xfrm>
            <a:off x="4500563" y="1857375"/>
            <a:ext cx="1000125" cy="646113"/>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
        <p:nvSpPr>
          <p:cNvPr id="16391" name="テキスト ボックス 12"/>
          <p:cNvSpPr txBox="1">
            <a:spLocks noChangeArrowheads="1"/>
          </p:cNvSpPr>
          <p:nvPr/>
        </p:nvSpPr>
        <p:spPr bwMode="auto">
          <a:xfrm>
            <a:off x="4143375" y="3071813"/>
            <a:ext cx="1000125" cy="646112"/>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16392" name="テキスト ボックス 13"/>
          <p:cNvSpPr txBox="1">
            <a:spLocks noChangeArrowheads="1"/>
          </p:cNvSpPr>
          <p:nvPr/>
        </p:nvSpPr>
        <p:spPr bwMode="auto">
          <a:xfrm>
            <a:off x="4143375" y="41433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9"/>
                                        </p:tgtEl>
                                        <p:attrNameLst>
                                          <p:attrName>style.visibility</p:attrName>
                                        </p:attrNameLst>
                                      </p:cBhvr>
                                      <p:to>
                                        <p:strVal val="visible"/>
                                      </p:to>
                                    </p:set>
                                    <p:anim calcmode="lin" valueType="num">
                                      <p:cBhvr additive="base">
                                        <p:cTn id="7" dur="500" fill="hold"/>
                                        <p:tgtEl>
                                          <p:spTgt spid="16389"/>
                                        </p:tgtEl>
                                        <p:attrNameLst>
                                          <p:attrName>ppt_x</p:attrName>
                                        </p:attrNameLst>
                                      </p:cBhvr>
                                      <p:tavLst>
                                        <p:tav tm="0">
                                          <p:val>
                                            <p:strVal val="#ppt_x"/>
                                          </p:val>
                                        </p:tav>
                                        <p:tav tm="100000">
                                          <p:val>
                                            <p:strVal val="#ppt_x"/>
                                          </p:val>
                                        </p:tav>
                                      </p:tavLst>
                                    </p:anim>
                                    <p:anim calcmode="lin" valueType="num">
                                      <p:cBhvr additive="base">
                                        <p:cTn id="8" dur="500" fill="hold"/>
                                        <p:tgtEl>
                                          <p:spTgt spid="1638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6390"/>
                                        </p:tgtEl>
                                        <p:attrNameLst>
                                          <p:attrName>style.visibility</p:attrName>
                                        </p:attrNameLst>
                                      </p:cBhvr>
                                      <p:to>
                                        <p:strVal val="visible"/>
                                      </p:to>
                                    </p:set>
                                    <p:anim calcmode="lin" valueType="num">
                                      <p:cBhvr additive="base">
                                        <p:cTn id="12" dur="500" fill="hold"/>
                                        <p:tgtEl>
                                          <p:spTgt spid="16390"/>
                                        </p:tgtEl>
                                        <p:attrNameLst>
                                          <p:attrName>ppt_x</p:attrName>
                                        </p:attrNameLst>
                                      </p:cBhvr>
                                      <p:tavLst>
                                        <p:tav tm="0">
                                          <p:val>
                                            <p:strVal val="#ppt_x"/>
                                          </p:val>
                                        </p:tav>
                                        <p:tav tm="100000">
                                          <p:val>
                                            <p:strVal val="#ppt_x"/>
                                          </p:val>
                                        </p:tav>
                                      </p:tavLst>
                                    </p:anim>
                                    <p:anim calcmode="lin" valueType="num">
                                      <p:cBhvr additive="base">
                                        <p:cTn id="13" dur="500" fill="hold"/>
                                        <p:tgtEl>
                                          <p:spTgt spid="1639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6391"/>
                                        </p:tgtEl>
                                        <p:attrNameLst>
                                          <p:attrName>style.visibility</p:attrName>
                                        </p:attrNameLst>
                                      </p:cBhvr>
                                      <p:to>
                                        <p:strVal val="visible"/>
                                      </p:to>
                                    </p:set>
                                    <p:anim calcmode="lin" valueType="num">
                                      <p:cBhvr additive="base">
                                        <p:cTn id="17" dur="500" fill="hold"/>
                                        <p:tgtEl>
                                          <p:spTgt spid="16391"/>
                                        </p:tgtEl>
                                        <p:attrNameLst>
                                          <p:attrName>ppt_x</p:attrName>
                                        </p:attrNameLst>
                                      </p:cBhvr>
                                      <p:tavLst>
                                        <p:tav tm="0">
                                          <p:val>
                                            <p:strVal val="#ppt_x"/>
                                          </p:val>
                                        </p:tav>
                                        <p:tav tm="100000">
                                          <p:val>
                                            <p:strVal val="#ppt_x"/>
                                          </p:val>
                                        </p:tav>
                                      </p:tavLst>
                                    </p:anim>
                                    <p:anim calcmode="lin" valueType="num">
                                      <p:cBhvr additive="base">
                                        <p:cTn id="18" dur="500" fill="hold"/>
                                        <p:tgtEl>
                                          <p:spTgt spid="16391"/>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6392"/>
                                        </p:tgtEl>
                                        <p:attrNameLst>
                                          <p:attrName>style.visibility</p:attrName>
                                        </p:attrNameLst>
                                      </p:cBhvr>
                                      <p:to>
                                        <p:strVal val="visible"/>
                                      </p:to>
                                    </p:set>
                                    <p:anim calcmode="lin" valueType="num">
                                      <p:cBhvr additive="base">
                                        <p:cTn id="22" dur="500" fill="hold"/>
                                        <p:tgtEl>
                                          <p:spTgt spid="16392"/>
                                        </p:tgtEl>
                                        <p:attrNameLst>
                                          <p:attrName>ppt_x</p:attrName>
                                        </p:attrNameLst>
                                      </p:cBhvr>
                                      <p:tavLst>
                                        <p:tav tm="0">
                                          <p:val>
                                            <p:strVal val="#ppt_x"/>
                                          </p:val>
                                        </p:tav>
                                        <p:tav tm="100000">
                                          <p:val>
                                            <p:strVal val="#ppt_x"/>
                                          </p:val>
                                        </p:tav>
                                      </p:tavLst>
                                    </p:anim>
                                    <p:anim calcmode="lin" valueType="num">
                                      <p:cBhvr additive="base">
                                        <p:cTn id="23" dur="500" fill="hold"/>
                                        <p:tgtEl>
                                          <p:spTgt spid="163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p:bldP spid="16391" grpId="0"/>
      <p:bldP spid="1639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目的変数と説明変数の例</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目的変数</a:t>
            </a:r>
          </a:p>
          <a:p>
            <a:pPr lvl="1"/>
            <a:r>
              <a:rPr lang="ja-JP" altLang="en-US" dirty="0" smtClean="0"/>
              <a:t>健康状態、ＱＯＬ：病気、障害、自立度、健康感、自覚症状、疲労･ストレス、不安、</a:t>
            </a:r>
            <a:r>
              <a:rPr lang="en-US" altLang="ja-JP" dirty="0" smtClean="0"/>
              <a:t> well-being</a:t>
            </a:r>
            <a:r>
              <a:rPr lang="ja-JP" altLang="en-US" dirty="0" err="1" smtClean="0"/>
              <a:t>、</a:t>
            </a:r>
            <a:r>
              <a:rPr lang="ja-JP" altLang="en-US" dirty="0" smtClean="0"/>
              <a:t>生活満足度、生きがい</a:t>
            </a:r>
            <a:r>
              <a:rPr lang="en-US" altLang="ja-JP" dirty="0" smtClean="0"/>
              <a:t>…</a:t>
            </a:r>
            <a:endParaRPr lang="ja-JP" altLang="en-US" dirty="0" smtClean="0"/>
          </a:p>
          <a:p>
            <a:pPr lvl="1"/>
            <a:r>
              <a:rPr lang="ja-JP" altLang="en-US" dirty="0" smtClean="0"/>
              <a:t>保健行動：健康生活習慣、ストレス対処行動、受診行動、アドヒアランス、リスク行動</a:t>
            </a:r>
            <a:r>
              <a:rPr lang="en-US" altLang="ja-JP" dirty="0" smtClean="0"/>
              <a:t>…</a:t>
            </a:r>
          </a:p>
          <a:p>
            <a:pPr lvl="1"/>
            <a:r>
              <a:rPr lang="ja-JP" altLang="en-US" dirty="0" smtClean="0"/>
              <a:t>虐待、無視、暴力、いじめ、ひきこもり</a:t>
            </a:r>
            <a:r>
              <a:rPr lang="en-US" altLang="ja-JP" dirty="0" smtClean="0"/>
              <a:t>…</a:t>
            </a:r>
          </a:p>
          <a:p>
            <a:r>
              <a:rPr lang="ja-JP" altLang="en-US" dirty="0" smtClean="0"/>
              <a:t>説明変数</a:t>
            </a:r>
          </a:p>
          <a:p>
            <a:pPr lvl="1"/>
            <a:r>
              <a:rPr lang="ja-JP" altLang="en-US" dirty="0" smtClean="0"/>
              <a:t>基本的属性：性、年齢、職業、地域、家族</a:t>
            </a:r>
            <a:r>
              <a:rPr lang="en-US" altLang="ja-JP" dirty="0" smtClean="0"/>
              <a:t>…</a:t>
            </a:r>
          </a:p>
          <a:p>
            <a:pPr lvl="1"/>
            <a:r>
              <a:rPr lang="ja-JP" altLang="en-US" dirty="0" smtClean="0"/>
              <a:t>パーソナリティ、態度、信念、価値、規範、役割、自己効力感</a:t>
            </a:r>
            <a:r>
              <a:rPr lang="en-US" altLang="ja-JP" dirty="0" smtClean="0"/>
              <a:t>…</a:t>
            </a:r>
          </a:p>
          <a:p>
            <a:pPr lvl="1"/>
            <a:r>
              <a:rPr lang="ja-JP" altLang="en-US" dirty="0" smtClean="0"/>
              <a:t>知識、情報、学習、メディア、各種リテラシー</a:t>
            </a:r>
            <a:r>
              <a:rPr lang="en-US" altLang="ja-JP" dirty="0" smtClean="0"/>
              <a:t>…</a:t>
            </a:r>
          </a:p>
          <a:p>
            <a:pPr lvl="1"/>
            <a:r>
              <a:rPr lang="ja-JP" altLang="en-US" dirty="0" smtClean="0"/>
              <a:t>コーピング能力や強さ：レジリエンス、</a:t>
            </a:r>
            <a:r>
              <a:rPr lang="en-US" altLang="ja-JP" dirty="0" smtClean="0"/>
              <a:t>SOC…</a:t>
            </a:r>
            <a:endParaRPr lang="ja-JP" altLang="en-US" dirty="0" smtClean="0"/>
          </a:p>
          <a:p>
            <a:pPr lvl="1"/>
            <a:r>
              <a:rPr lang="ja-JP" altLang="en-US" dirty="0" smtClean="0"/>
              <a:t>物理・化学的、生物学的、社会的環境</a:t>
            </a:r>
            <a:endParaRPr lang="en-US" altLang="ja-JP" dirty="0" smtClean="0"/>
          </a:p>
          <a:p>
            <a:pPr lvl="1"/>
            <a:r>
              <a:rPr lang="ja-JP" altLang="en-US" dirty="0" smtClean="0"/>
              <a:t>ネットワーク、信頼：ソーシャル・サポート、ソーシャル・キャピタル</a:t>
            </a:r>
            <a:r>
              <a:rPr lang="en-US" altLang="ja-JP" dirty="0" smtClean="0"/>
              <a:t>…</a:t>
            </a:r>
            <a:endParaRPr lang="ja-JP" altLang="en-US" dirty="0" smtClean="0"/>
          </a:p>
          <a:p>
            <a:pPr lvl="1"/>
            <a:r>
              <a:rPr lang="ja-JP" altLang="en-US" dirty="0" smtClean="0"/>
              <a:t>介入（ケア）：有無、方法・内容の違い</a:t>
            </a:r>
            <a:r>
              <a:rPr lang="en-US" altLang="ja-JP" dirty="0" smtClean="0"/>
              <a:t>…</a:t>
            </a:r>
            <a:r>
              <a:rPr lang="ja-JP" altLang="en-US" dirty="0" smtClean="0"/>
              <a:t>（因果関係が明確に）</a:t>
            </a:r>
          </a:p>
          <a:p>
            <a:endParaRPr kumimoji="1" lang="ja-JP" altLang="en-US" dirty="0"/>
          </a:p>
        </p:txBody>
      </p:sp>
      <p:sp>
        <p:nvSpPr>
          <p:cNvPr id="4" name="フッター プレースホルダ 3"/>
          <p:cNvSpPr>
            <a:spLocks noGrp="1"/>
          </p:cNvSpPr>
          <p:nvPr>
            <p:ph type="ftr" sz="quarter" idx="11"/>
          </p:nvPr>
        </p:nvSpPr>
        <p:spPr/>
        <p:txBody>
          <a:bodyPr/>
          <a:lstStyle/>
          <a:p>
            <a:pPr>
              <a:defRPr/>
            </a:pPr>
            <a:r>
              <a:rPr lang="zh-TW" altLang="en-US" smtClean="0"/>
              <a:t>中山和弘（聖路加看護大学）</a:t>
            </a:r>
            <a:endParaRPr lang="ja-JP" altLang="en-US"/>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9</a:t>
            </a:fld>
            <a:endParaRPr lang="ja-JP" altLang="en-US"/>
          </a:p>
        </p:txBody>
      </p:sp>
    </p:spTree>
  </p:cSld>
  <p:clrMapOvr>
    <a:masterClrMapping/>
  </p:clrMapOvr>
  <p:transition>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Carnival">
      <a:majorFont>
        <a:latin typeface="Bodoni MT"/>
        <a:ea typeface=""/>
        <a:cs typeface=""/>
        <a:font script="Cyrl" typeface="Times New Roman"/>
        <a:font script="Grek"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Verdana"/>
        <a:ea typeface=""/>
        <a:cs typeface=""/>
        <a:font script="Jpan" typeface="ＭＳ Ｐゴシック"/>
        <a:font script="Hang" typeface="맑은 고딕"/>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5165</TotalTime>
  <Words>4020</Words>
  <Application>Microsoft Office PowerPoint</Application>
  <PresentationFormat>画面に合わせる (4:3)</PresentationFormat>
  <Paragraphs>575</Paragraphs>
  <Slides>60</Slides>
  <Notes>6</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60</vt:i4>
      </vt:variant>
    </vt:vector>
  </HeadingPairs>
  <TitlesOfParts>
    <vt:vector size="74" baseType="lpstr">
      <vt:lpstr>HG明朝E</vt:lpstr>
      <vt:lpstr>ＭＳ Ｐゴシック</vt:lpstr>
      <vt:lpstr>ＭＳ ゴシック</vt:lpstr>
      <vt:lpstr>ＭＳ 明朝</vt:lpstr>
      <vt:lpstr>Arial</vt:lpstr>
      <vt:lpstr>Bodoni MT</vt:lpstr>
      <vt:lpstr>Calibri</vt:lpstr>
      <vt:lpstr>Century</vt:lpstr>
      <vt:lpstr>Corbel</vt:lpstr>
      <vt:lpstr>Verdana</vt:lpstr>
      <vt:lpstr>Wingdings</vt:lpstr>
      <vt:lpstr>Wingdings 2</vt:lpstr>
      <vt:lpstr>Wingdings 3</vt:lpstr>
      <vt:lpstr>Carnival</vt:lpstr>
      <vt:lpstr>わかりやすい 量的研究</vt:lpstr>
      <vt:lpstr>自己紹介</vt:lpstr>
      <vt:lpstr>今日の内容</vt:lpstr>
      <vt:lpstr>仮説検証にはしっかりした変数測定とその関連の統計的分析が必要 </vt:lpstr>
      <vt:lpstr>仮説検証、エビデンスが目的</vt:lpstr>
      <vt:lpstr>エビデンスの必要性</vt:lpstr>
      <vt:lpstr>仮説：おぼろげな測定と関連</vt:lpstr>
      <vt:lpstr>例えば、意思決定支援とQOL</vt:lpstr>
      <vt:lpstr>目的変数と説明変数の例</vt:lpstr>
      <vt:lpstr>みなさんの仮説？</vt:lpstr>
      <vt:lpstr>変数測定のポイント</vt:lpstr>
      <vt:lpstr>変数測定の信頼性と妥当性</vt:lpstr>
      <vt:lpstr>変数の定義（意思決定支援）</vt:lpstr>
      <vt:lpstr>変数の定義（QOL）</vt:lpstr>
      <vt:lpstr>既存の測定尺度か作成するか</vt:lpstr>
      <vt:lpstr>測定尺度をつくるには</vt:lpstr>
      <vt:lpstr>変数は量的か質的か、その他</vt:lpstr>
      <vt:lpstr>分散の持つ意味</vt:lpstr>
      <vt:lpstr>偏差がいのち</vt:lpstr>
      <vt:lpstr>測定への思いや考えの影響</vt:lpstr>
      <vt:lpstr>変数測定が大丈夫なら次は</vt:lpstr>
      <vt:lpstr>変数間の関連の統計的分析のポイント</vt:lpstr>
      <vt:lpstr>変数間の関連の統計的な分析</vt:lpstr>
      <vt:lpstr>量と量</vt:lpstr>
      <vt:lpstr>量と質</vt:lpstr>
      <vt:lpstr>質と質</vt:lpstr>
      <vt:lpstr>関連がないときの共通点は？</vt:lpstr>
      <vt:lpstr>関連があるといえるのは？</vt:lpstr>
      <vt:lpstr>平均値の差ができる確率</vt:lpstr>
      <vt:lpstr>確率が十分低いとき</vt:lpstr>
      <vt:lpstr>確率が小さいと帰無仮説棄却</vt:lpstr>
      <vt:lpstr>次の例の実際の確率は？</vt:lpstr>
      <vt:lpstr>0.05（5%）は大きいか</vt:lpstr>
      <vt:lpstr>有意な差、有意な関連の意味</vt:lpstr>
      <vt:lpstr>問題のあるケースと 第３の変数のチェック</vt:lpstr>
      <vt:lpstr>有意な関連　パチパチ？</vt:lpstr>
      <vt:lpstr>分析前後にはずれ値の検討</vt:lpstr>
      <vt:lpstr>1人の有無で相関係数が変化</vt:lpstr>
      <vt:lpstr>疑似相関を生む交洛変数</vt:lpstr>
      <vt:lpstr> なぜ？直接？媒介変数？</vt:lpstr>
      <vt:lpstr>有意な関連なし　ガックリ？</vt:lpstr>
      <vt:lpstr> なぜ？人による？調整変数？</vt:lpstr>
      <vt:lpstr>第３の変数の存在と対処</vt:lpstr>
      <vt:lpstr>第３の変数のないデザイン</vt:lpstr>
      <vt:lpstr>多変量解析</vt:lpstr>
      <vt:lpstr>多変量解析と単相関</vt:lpstr>
      <vt:lpstr>説明変数間に相関がある場合</vt:lpstr>
      <vt:lpstr>説明変数の直接、間接の関連</vt:lpstr>
      <vt:lpstr>多変量解析の意味</vt:lpstr>
      <vt:lpstr>見えないものを測る多変量解析</vt:lpstr>
      <vt:lpstr>潜在変数は真の値に近い</vt:lpstr>
      <vt:lpstr>生物心理社会的プロセス</vt:lpstr>
      <vt:lpstr>サンプル数とサンプリング</vt:lpstr>
      <vt:lpstr>サンプル数は足りたのか？</vt:lpstr>
      <vt:lpstr>サンプル数と検出力</vt:lpstr>
      <vt:lpstr>サンプルは特殊な人たち？</vt:lpstr>
      <vt:lpstr>探索データ解析と まとめ</vt:lpstr>
      <vt:lpstr>探索的データ解析のすすめ</vt:lpstr>
      <vt:lpstr>量的研究のポイント…</vt:lpstr>
      <vt:lpstr>量的研究の実施に必要なもの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量的デザインの研究の基本</dc:title>
  <dc:creator>中山和弘</dc:creator>
  <cp:lastModifiedBy>中山和弘</cp:lastModifiedBy>
  <cp:revision>464</cp:revision>
  <dcterms:created xsi:type="dcterms:W3CDTF">2008-03-12T08:03:26Z</dcterms:created>
  <dcterms:modified xsi:type="dcterms:W3CDTF">2015-04-16T01:04:18Z</dcterms:modified>
</cp:coreProperties>
</file>